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75" r:id="rId2"/>
    <p:sldMasterId id="2147484495" r:id="rId3"/>
  </p:sldMasterIdLst>
  <p:notesMasterIdLst>
    <p:notesMasterId r:id="rId30"/>
  </p:notesMasterIdLst>
  <p:handoutMasterIdLst>
    <p:handoutMasterId r:id="rId31"/>
  </p:handoutMasterIdLst>
  <p:sldIdLst>
    <p:sldId id="1810" r:id="rId4"/>
    <p:sldId id="1551" r:id="rId5"/>
    <p:sldId id="256" r:id="rId6"/>
    <p:sldId id="1765" r:id="rId7"/>
    <p:sldId id="1870" r:id="rId8"/>
    <p:sldId id="3767" r:id="rId9"/>
    <p:sldId id="1621" r:id="rId10"/>
    <p:sldId id="3766" r:id="rId11"/>
    <p:sldId id="1324" r:id="rId12"/>
    <p:sldId id="3614" r:id="rId13"/>
    <p:sldId id="439" r:id="rId14"/>
    <p:sldId id="3624" r:id="rId15"/>
    <p:sldId id="3751" r:id="rId16"/>
    <p:sldId id="3760" r:id="rId17"/>
    <p:sldId id="1582" r:id="rId18"/>
    <p:sldId id="2169" r:id="rId19"/>
    <p:sldId id="2158" r:id="rId20"/>
    <p:sldId id="2162" r:id="rId21"/>
    <p:sldId id="3770" r:id="rId22"/>
    <p:sldId id="1589" r:id="rId23"/>
    <p:sldId id="2173" r:id="rId24"/>
    <p:sldId id="1877" r:id="rId25"/>
    <p:sldId id="2153" r:id="rId26"/>
    <p:sldId id="2164" r:id="rId27"/>
    <p:sldId id="3771" r:id="rId28"/>
    <p:sldId id="1532" r:id="rId29"/>
  </p:sldIdLst>
  <p:sldSz cx="12436475" cy="6994525"/>
  <p:notesSz cx="6858000" cy="9144000"/>
  <p:custDataLst>
    <p:tags r:id="rId32"/>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77AD9C-5661-4444-BFD5-E0771D0EEF1F}">
          <p14:sldIdLst>
            <p14:sldId id="1810"/>
            <p14:sldId id="1551"/>
            <p14:sldId id="256"/>
            <p14:sldId id="1765"/>
            <p14:sldId id="1870"/>
          </p14:sldIdLst>
        </p14:section>
        <p14:section name="DevOps &amp; Automation" id="{C706A225-8430-471E-8F7B-E55A8682B90A}">
          <p14:sldIdLst>
            <p14:sldId id="3767"/>
            <p14:sldId id="1621"/>
            <p14:sldId id="3766"/>
            <p14:sldId id="1324"/>
            <p14:sldId id="3614"/>
            <p14:sldId id="439"/>
            <p14:sldId id="3624"/>
            <p14:sldId id="3751"/>
            <p14:sldId id="3760"/>
          </p14:sldIdLst>
        </p14:section>
        <p14:section name="Cost Management" id="{CBF608AF-A517-4A0F-959A-9423420D12E8}">
          <p14:sldIdLst>
            <p14:sldId id="1582"/>
            <p14:sldId id="2169"/>
            <p14:sldId id="2158"/>
            <p14:sldId id="2162"/>
            <p14:sldId id="3770"/>
            <p14:sldId id="1589"/>
            <p14:sldId id="2173"/>
            <p14:sldId id="1877"/>
            <p14:sldId id="2153"/>
            <p14:sldId id="2164"/>
          </p14:sldIdLst>
        </p14:section>
        <p14:section name="Close" id="{A58B7D0E-431C-4EC5-AB11-A64547CAE50D}">
          <p14:sldIdLst>
            <p14:sldId id="3771"/>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71" autoAdjust="0"/>
    <p:restoredTop sz="86768" autoAdjust="0"/>
  </p:normalViewPr>
  <p:slideViewPr>
    <p:cSldViewPr>
      <p:cViewPr varScale="1">
        <p:scale>
          <a:sx n="75" d="100"/>
          <a:sy n="75" d="100"/>
        </p:scale>
        <p:origin x="27" y="140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11/7/2018 10:26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11/7/2018 10:26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11/7/2018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081580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dirty="0"/>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29303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655068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238744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876698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dirty="0"/>
              <a:t>Demo : dev.azure.com </a:t>
            </a:r>
          </a:p>
        </p:txBody>
      </p:sp>
    </p:spTree>
    <p:extLst>
      <p:ext uri="{BB962C8B-B14F-4D97-AF65-F5344CB8AC3E}">
        <p14:creationId xmlns:p14="http://schemas.microsoft.com/office/powerpoint/2010/main" val="2720306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49086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283474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279110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63363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11/7/2018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5254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166844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11/7/2018 10:26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11/7/2018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11/7/2018 10:42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11/7/2018 10:42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07/11/2018</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0139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724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31746237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7906411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082045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4082772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36414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399"/>
            <a:ext cx="4577461" cy="3539944"/>
            <a:chOff x="8496600" y="3495584"/>
            <a:chExt cx="3009906" cy="2327686"/>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4"/>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Shape 104"/>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1.emf"/><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21" r:id="rId19"/>
    <p:sldLayoutId id="2147484522" r:id="rId20"/>
    <p:sldLayoutId id="2147484523" r:id="rId21"/>
    <p:sldLayoutId id="2147484524" r:id="rId22"/>
    <p:sldLayoutId id="2147484525" r:id="rId23"/>
    <p:sldLayoutId id="2147484526" r:id="rId24"/>
    <p:sldLayoutId id="2147484527"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5.png"/><Relationship Id="rId21" Type="http://schemas.openxmlformats.org/officeDocument/2006/relationships/image" Target="../media/image28.png"/><Relationship Id="rId7" Type="http://schemas.openxmlformats.org/officeDocument/2006/relationships/image" Target="../media/image17.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14.png"/><Relationship Id="rId5" Type="http://schemas.openxmlformats.org/officeDocument/2006/relationships/image" Target="../media/image10.png"/><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3.png"/><Relationship Id="rId19"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11.png"/><Relationship Id="rId14" Type="http://schemas.openxmlformats.org/officeDocument/2006/relationships/image" Target="../media/image21.png"/><Relationship Id="rId22"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hyperlink" Target="mailto:sweisfel@microsoft.com"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43.svg"/><Relationship Id="rId11" Type="http://schemas.openxmlformats.org/officeDocument/2006/relationships/image" Target="../media/image47.sv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41.svg"/><Relationship Id="rId9" Type="http://schemas.openxmlformats.org/officeDocument/2006/relationships/hyperlink" Target="https://aka.ms/azureadvis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5.xml"/><Relationship Id="rId1" Type="http://schemas.openxmlformats.org/officeDocument/2006/relationships/video" Target="https://www.youtube.com/embed/LOJbM0aXZp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11264"/>
            <a:ext cx="9143936" cy="1447798"/>
          </a:xfrm>
        </p:spPr>
        <p:txBody>
          <a:bodyPr/>
          <a:lstStyle/>
          <a:p>
            <a:r>
              <a:rPr lang="en-US" dirty="0"/>
              <a:t>Enabling Executive UC&amp;C </a:t>
            </a:r>
          </a:p>
        </p:txBody>
      </p:sp>
      <p:sp>
        <p:nvSpPr>
          <p:cNvPr id="9" name="Text Placeholder 8">
            <a:extLst>
              <a:ext uri="{FF2B5EF4-FFF2-40B4-BE49-F238E27FC236}">
                <a16:creationId xmlns:a16="http://schemas.microsoft.com/office/drawing/2014/main" id="{154EB582-FB35-459E-B668-A3BCD4ED9C44}"/>
              </a:ext>
            </a:extLst>
          </p:cNvPr>
          <p:cNvSpPr>
            <a:spLocks noGrp="1"/>
          </p:cNvSpPr>
          <p:nvPr>
            <p:ph type="body" sz="quarter" idx="12"/>
          </p:nvPr>
        </p:nvSpPr>
        <p:spPr>
          <a:xfrm>
            <a:off x="274701" y="2698818"/>
            <a:ext cx="9143937" cy="730183"/>
          </a:xfrm>
        </p:spPr>
        <p:txBody>
          <a:bodyPr/>
          <a:lstStyle/>
          <a:p>
            <a:r>
              <a:rPr lang="en-US" dirty="0"/>
              <a:t>November 13 2018</a:t>
            </a:r>
          </a:p>
        </p:txBody>
      </p:sp>
      <p:sp>
        <p:nvSpPr>
          <p:cNvPr id="11" name="Text Placeholder 10">
            <a:extLst>
              <a:ext uri="{FF2B5EF4-FFF2-40B4-BE49-F238E27FC236}">
                <a16:creationId xmlns:a16="http://schemas.microsoft.com/office/drawing/2014/main" id="{9ACD0CE3-54D8-4785-84BD-E650B26819BD}"/>
              </a:ext>
            </a:extLst>
          </p:cNvPr>
          <p:cNvSpPr>
            <a:spLocks noGrp="1"/>
          </p:cNvSpPr>
          <p:nvPr>
            <p:ph type="body" sz="quarter" idx="13"/>
          </p:nvPr>
        </p:nvSpPr>
        <p:spPr/>
        <p:txBody>
          <a:bodyPr/>
          <a:lstStyle/>
          <a:p>
            <a:r>
              <a:rPr lang="en-US" dirty="0"/>
              <a:t>Austin TX</a:t>
            </a:r>
          </a:p>
        </p:txBody>
      </p:sp>
    </p:spTree>
    <p:custDataLst>
      <p:tags r:id="rId1"/>
    </p:custDataLst>
    <p:extLst>
      <p:ext uri="{BB962C8B-B14F-4D97-AF65-F5344CB8AC3E}">
        <p14:creationId xmlns:p14="http://schemas.microsoft.com/office/powerpoint/2010/main" val="2101058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47724" y="1147746"/>
            <a:ext cx="11563879" cy="55384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100"/>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72824" y="4585970"/>
            <a:ext cx="3528793" cy="1383392"/>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756" fontAlgn="base">
              <a:lnSpc>
                <a:spcPct val="100000"/>
              </a:lnSpc>
              <a:spcAft>
                <a:spcPts val="1198"/>
              </a:spcAft>
              <a:defRPr/>
            </a:pPr>
            <a:r>
              <a:rPr lang="en-US" sz="1398" spc="0">
                <a:ln>
                  <a:noFill/>
                </a:ln>
                <a:solidFill>
                  <a:srgbClr val="000000"/>
                </a:solidFill>
                <a:latin typeface="Segoe UI"/>
                <a:ea typeface="Segoe UI" pitchFamily="34" charset="0"/>
              </a:rPr>
              <a:t>Choice of IaaS, PaaS, public cloud or hybrid.</a:t>
            </a:r>
          </a:p>
          <a:p>
            <a:pPr defTabSz="931756" fontAlgn="base">
              <a:lnSpc>
                <a:spcPct val="100000"/>
              </a:lnSpc>
              <a:spcAft>
                <a:spcPts val="1198"/>
              </a:spcAft>
              <a:defRPr/>
            </a:pPr>
            <a:r>
              <a:rPr lang="en-US" sz="1398" spc="0">
                <a:ln>
                  <a:noFill/>
                </a:ln>
                <a:solidFill>
                  <a:srgbClr val="000000"/>
                </a:solidFill>
                <a:latin typeface="Segoe UI"/>
                <a:ea typeface="Segoe UI" pitchFamily="34" charset="0"/>
              </a:rPr>
              <a:t>Mirror or modernize app infrastructure with VMs, containers, microservices or serverless.</a:t>
            </a:r>
          </a:p>
          <a:p>
            <a:pPr defTabSz="931756" fontAlgn="base">
              <a:lnSpc>
                <a:spcPct val="100000"/>
              </a:lnSpc>
              <a:spcAft>
                <a:spcPts val="1198"/>
              </a:spcAft>
              <a:defRPr/>
            </a:pPr>
            <a:r>
              <a:rPr lang="en-US" sz="1398" spc="-10">
                <a:ln>
                  <a:noFill/>
                </a:ln>
                <a:solidFill>
                  <a:srgbClr val="000000"/>
                </a:solidFill>
                <a:latin typeface="Segoe UI"/>
                <a:ea typeface="Segoe UI" pitchFamily="34" charset="0"/>
              </a:rPr>
              <a:t>Supports all stages of the app modernization</a:t>
            </a:r>
            <a:r>
              <a:rPr lang="en-US" sz="1398"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98342" y="3865408"/>
            <a:ext cx="2677753"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026">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90412" y="2138479"/>
            <a:ext cx="1493617" cy="1493617"/>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66072" y="4385933"/>
            <a:ext cx="3542295"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374457" y="4585967"/>
            <a:ext cx="3528793" cy="147435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756" fontAlgn="base">
              <a:lnSpc>
                <a:spcPct val="100000"/>
              </a:lnSpc>
              <a:spcAft>
                <a:spcPts val="1198"/>
              </a:spcAft>
              <a:defRPr/>
            </a:pPr>
            <a:r>
              <a:rPr lang="en-US" sz="1398" spc="-20">
                <a:ln>
                  <a:noFill/>
                </a:ln>
                <a:solidFill>
                  <a:srgbClr val="000000"/>
                </a:solidFill>
                <a:latin typeface="Segoe UI"/>
                <a:ea typeface="Segoe UI" pitchFamily="34" charset="0"/>
              </a:rPr>
              <a:t>Instantly improve the performance,</a:t>
            </a:r>
            <a:r>
              <a:rPr lang="en-US" sz="1398" spc="0">
                <a:ln>
                  <a:noFill/>
                </a:ln>
                <a:solidFill>
                  <a:srgbClr val="000000"/>
                </a:solidFill>
                <a:latin typeface="Segoe UI"/>
                <a:ea typeface="Segoe UI" pitchFamily="34" charset="0"/>
              </a:rPr>
              <a:t> scalability and resiliency of your apps by moving them to the cloud.</a:t>
            </a:r>
          </a:p>
          <a:p>
            <a:pPr defTabSz="931756" fontAlgn="base">
              <a:lnSpc>
                <a:spcPct val="100000"/>
              </a:lnSpc>
              <a:spcAft>
                <a:spcPts val="1198"/>
              </a:spcAft>
              <a:defRPr/>
            </a:pPr>
            <a:r>
              <a:rPr lang="en-US" sz="1398" spc="0">
                <a:ln>
                  <a:noFill/>
                </a:ln>
                <a:solidFill>
                  <a:srgbClr val="000000"/>
                </a:solidFill>
                <a:latin typeface="Segoe UI"/>
                <a:ea typeface="Segoe UI" pitchFamily="34" charset="0"/>
              </a:rPr>
              <a:t>Increase business agility with Cloud-Native </a:t>
            </a:r>
            <a:r>
              <a:rPr lang="en-US" sz="1398" spc="70">
                <a:ln>
                  <a:noFill/>
                </a:ln>
                <a:solidFill>
                  <a:srgbClr val="000000"/>
                </a:solidFill>
                <a:latin typeface="Segoe UI"/>
                <a:ea typeface="Segoe UI" pitchFamily="34" charset="0"/>
              </a:rPr>
              <a:t>capabilities and built-in DevOps for</a:t>
            </a:r>
            <a:r>
              <a:rPr lang="en-US" sz="1398"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99975" y="3865408"/>
            <a:ext cx="2677753"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026">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392045" y="2138479"/>
            <a:ext cx="1493617" cy="1493617"/>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367705" y="4385933"/>
            <a:ext cx="3542295"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276092" y="4585966"/>
            <a:ext cx="3528793" cy="1444626"/>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756" fontAlgn="base">
              <a:lnSpc>
                <a:spcPct val="100000"/>
              </a:lnSpc>
              <a:spcAft>
                <a:spcPts val="1198"/>
              </a:spcAft>
              <a:defRPr/>
            </a:pPr>
            <a:r>
              <a:rPr lang="en-US" sz="1398" spc="0">
                <a:ln>
                  <a:noFill/>
                </a:ln>
                <a:solidFill>
                  <a:srgbClr val="000000"/>
                </a:solidFill>
                <a:latin typeface="Segoe UI"/>
                <a:ea typeface="Segoe UI" pitchFamily="34" charset="0"/>
              </a:rPr>
              <a:t>Bring your stack, we bring a cloud that runs any app, on any platform, and any language.</a:t>
            </a:r>
          </a:p>
          <a:p>
            <a:pPr defTabSz="931756" fontAlgn="base">
              <a:lnSpc>
                <a:spcPct val="100000"/>
              </a:lnSpc>
              <a:spcAft>
                <a:spcPts val="1198"/>
              </a:spcAft>
              <a:defRPr/>
            </a:pPr>
            <a:r>
              <a:rPr lang="en-US" sz="1398" spc="20">
                <a:ln>
                  <a:noFill/>
                </a:ln>
                <a:solidFill>
                  <a:srgbClr val="000000"/>
                </a:solidFill>
                <a:latin typeface="Segoe UI"/>
                <a:ea typeface="Segoe UI" pitchFamily="34" charset="0"/>
              </a:rPr>
              <a:t>Build applications using the language and</a:t>
            </a:r>
            <a:r>
              <a:rPr lang="en-US" sz="1398" spc="0">
                <a:ln>
                  <a:noFill/>
                </a:ln>
                <a:solidFill>
                  <a:srgbClr val="000000"/>
                </a:solidFill>
                <a:latin typeface="Segoe UI"/>
                <a:ea typeface="Segoe UI" pitchFamily="34" charset="0"/>
              </a:rPr>
              <a:t> tools of your choice - Azure supports what </a:t>
            </a:r>
            <a:r>
              <a:rPr lang="en-US" sz="1398" spc="-10">
                <a:ln>
                  <a:noFill/>
                </a:ln>
                <a:solidFill>
                  <a:srgbClr val="000000"/>
                </a:solidFill>
                <a:latin typeface="Segoe UI"/>
                <a:ea typeface="Segoe UI" pitchFamily="34" charset="0"/>
              </a:rPr>
              <a:t>you already use and love so you can get up</a:t>
            </a:r>
            <a:r>
              <a:rPr lang="en-US" sz="1398"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701609" y="3865408"/>
            <a:ext cx="2677753"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026">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293680" y="2138479"/>
            <a:ext cx="1493617" cy="1493617"/>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269340" y="4385933"/>
            <a:ext cx="3542295"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36945" y="2429920"/>
            <a:ext cx="814883" cy="1136901"/>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sz="1873"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sz="1873"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1873"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sz="1873"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sz="1873"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sz="1873"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sz="1873"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sz="1873"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sz="1873"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14" tIns="45706" rIns="91414" bIns="45706" numCol="1" anchor="t" anchorCtr="0" compatLnSpc="1">
              <a:prstTxWarp prst="textNoShape">
                <a:avLst/>
              </a:prstTxWarp>
              <a:noAutofit/>
            </a:bodyPr>
            <a:lstStyle/>
            <a:p>
              <a:pPr defTabSz="914049">
                <a:defRPr/>
              </a:pPr>
              <a:endParaRPr lang="en-US" sz="1873"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873"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873"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730228" y="2476661"/>
            <a:ext cx="802742" cy="8027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09">
              <a:defRPr/>
            </a:pPr>
            <a:endParaRPr lang="en-US" sz="1873"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791490" y="2492950"/>
            <a:ext cx="497998" cy="784673"/>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09">
              <a:defRPr/>
            </a:pPr>
            <a:endParaRPr lang="en-US" sz="1873">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6616" y="3284006"/>
            <a:ext cx="3702270" cy="265354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r>
              <a:rPr lang="en-US" sz="1398" b="0">
                <a:solidFill>
                  <a:srgbClr val="0078D7"/>
                </a:solidFill>
                <a:latin typeface="Segoe UI Semibold"/>
              </a:rPr>
              <a:t>Continuous integration (CI)</a:t>
            </a:r>
          </a:p>
          <a:p>
            <a:pPr algn="ctr" defTabSz="932384">
              <a:defRPr/>
            </a:pPr>
            <a:endParaRPr lang="en-US" sz="1398">
              <a:solidFill>
                <a:srgbClr val="0078D7"/>
              </a:solidFill>
              <a:latin typeface="Segoe UI"/>
            </a:endParaRPr>
          </a:p>
          <a:p>
            <a:pPr marL="285640" indent="-285640" defTabSz="932563">
              <a:buFont typeface="Arial" panose="020B0604020202020204" pitchFamily="34" charset="0"/>
              <a:buChar char="•"/>
              <a:defRPr/>
            </a:pPr>
            <a:r>
              <a:rPr lang="en-US" sz="1398" b="0">
                <a:solidFill>
                  <a:srgbClr val="000000"/>
                </a:solidFill>
                <a:latin typeface="Segoe UI"/>
              </a:rPr>
              <a:t>Improve software development quality and speed.</a:t>
            </a:r>
          </a:p>
          <a:p>
            <a:pPr marL="285640" indent="-285640" defTabSz="932563">
              <a:buFont typeface="Arial" panose="020B0604020202020204" pitchFamily="34" charset="0"/>
              <a:buChar char="•"/>
              <a:defRPr/>
            </a:pPr>
            <a:r>
              <a:rPr lang="en-US" sz="1398" b="0">
                <a:solidFill>
                  <a:srgbClr val="000000"/>
                </a:solidFill>
                <a:latin typeface="Segoe UI"/>
              </a:rPr>
              <a:t>When you use Azure </a:t>
            </a:r>
            <a:r>
              <a:rPr lang="en-US" sz="1398" b="0" err="1">
                <a:solidFill>
                  <a:srgbClr val="000000"/>
                </a:solidFill>
                <a:latin typeface="Segoe UI"/>
              </a:rPr>
              <a:t>Pipeliens</a:t>
            </a:r>
            <a:r>
              <a:rPr lang="en-US" sz="1398" b="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736" y="3284006"/>
            <a:ext cx="3694652" cy="377618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r>
              <a:rPr lang="en-US" sz="1398" b="0">
                <a:solidFill>
                  <a:srgbClr val="0078D7"/>
                </a:solidFill>
                <a:latin typeface="Segoe UI Semibold"/>
              </a:rPr>
              <a:t>Continuous Deployment (CD)</a:t>
            </a:r>
          </a:p>
          <a:p>
            <a:pPr algn="ctr" defTabSz="932384">
              <a:defRPr/>
            </a:pPr>
            <a:endParaRPr lang="en-US" sz="1398">
              <a:solidFill>
                <a:srgbClr val="0078D7"/>
              </a:solidFill>
              <a:latin typeface="Segoe UI"/>
            </a:endParaRPr>
          </a:p>
          <a:p>
            <a:pPr marL="285640" indent="-285640" defTabSz="932563">
              <a:buFont typeface="Arial" panose="020B0604020202020204" pitchFamily="34" charset="0"/>
              <a:buChar char="•"/>
              <a:defRPr/>
            </a:pPr>
            <a:r>
              <a:rPr lang="en-US" sz="1398" b="0">
                <a:solidFill>
                  <a:srgbClr val="000000"/>
                </a:solidFill>
                <a:latin typeface="Segoe UI"/>
              </a:rPr>
              <a:t>By combining continuous integration and infrastructure as code (</a:t>
            </a:r>
            <a:r>
              <a:rPr lang="en-US" sz="1398" b="0" err="1">
                <a:solidFill>
                  <a:srgbClr val="000000"/>
                </a:solidFill>
                <a:latin typeface="Segoe UI"/>
              </a:rPr>
              <a:t>IaC</a:t>
            </a:r>
            <a:r>
              <a:rPr lang="en-US" sz="1398" b="0">
                <a:solidFill>
                  <a:srgbClr val="000000"/>
                </a:solidFill>
                <a:latin typeface="Segoe UI"/>
              </a:rPr>
              <a:t>), you’ll achieve identical deployments and the confidence to deploy to production at any time.</a:t>
            </a:r>
          </a:p>
          <a:p>
            <a:pPr marL="285640" indent="-285640" defTabSz="932563">
              <a:buFont typeface="Arial" panose="020B0604020202020204" pitchFamily="34" charset="0"/>
              <a:buChar char="•"/>
              <a:defRPr/>
            </a:pPr>
            <a:r>
              <a:rPr lang="en-US" sz="1398"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083" y="3284005"/>
            <a:ext cx="3702270" cy="220541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r>
              <a:rPr lang="en-US" sz="1398" b="0">
                <a:solidFill>
                  <a:srgbClr val="0078D7"/>
                </a:solidFill>
                <a:latin typeface="Segoe UI Semibold"/>
              </a:rPr>
              <a:t>Continuous Learning &amp; Monitoring</a:t>
            </a:r>
          </a:p>
          <a:p>
            <a:pPr algn="ctr" defTabSz="932384">
              <a:defRPr/>
            </a:pPr>
            <a:endParaRPr lang="en-US" sz="1398">
              <a:solidFill>
                <a:srgbClr val="0078D7"/>
              </a:solidFill>
              <a:latin typeface="Segoe UI"/>
            </a:endParaRPr>
          </a:p>
          <a:p>
            <a:pPr marL="285640" indent="-285640" defTabSz="932563">
              <a:buFont typeface="Arial" panose="020B0604020202020204" pitchFamily="34" charset="0"/>
              <a:buChar char="•"/>
              <a:defRPr/>
            </a:pPr>
            <a:r>
              <a:rPr lang="en-US" sz="1398" b="0">
                <a:solidFill>
                  <a:srgbClr val="000000"/>
                </a:solidFill>
                <a:latin typeface="Segoe UI"/>
              </a:rPr>
              <a:t>With Azure Application Insights you can identify how your applications are performing and test if the recent deployment made things better or worse.</a:t>
            </a:r>
          </a:p>
          <a:p>
            <a:pPr marL="285640" indent="-285640" defTabSz="932563">
              <a:buFont typeface="Arial" panose="020B0604020202020204" pitchFamily="34" charset="0"/>
              <a:buChar char="•"/>
              <a:defRPr/>
            </a:pPr>
            <a:r>
              <a:rPr lang="en-US" sz="1398" b="0" spc="-40">
                <a:solidFill>
                  <a:srgbClr val="000000"/>
                </a:solidFill>
                <a:latin typeface="Segoe UI"/>
              </a:rPr>
              <a:t>Using CI/CD practices, paired with monitoring</a:t>
            </a:r>
            <a:r>
              <a:rPr lang="en-US" sz="1398" b="0">
                <a:solidFill>
                  <a:srgbClr val="000000"/>
                </a:solidFill>
                <a:latin typeface="Segoe UI"/>
              </a:rPr>
              <a:t> </a:t>
            </a:r>
            <a:r>
              <a:rPr lang="en-US" sz="1398" b="0" spc="-30">
                <a:solidFill>
                  <a:srgbClr val="000000"/>
                </a:solidFill>
                <a:latin typeface="Segoe UI"/>
              </a:rPr>
              <a:t>tools, you’ll be able to safely deliver features</a:t>
            </a:r>
            <a:r>
              <a:rPr lang="en-US" sz="1398"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16605" y="3676988"/>
            <a:ext cx="3542295"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443916" y="3676988"/>
            <a:ext cx="3542295"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379516" y="3676988"/>
            <a:ext cx="3517404"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907549" y="2516197"/>
            <a:ext cx="760402" cy="618156"/>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509">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509">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937467" y="2538427"/>
            <a:ext cx="612430" cy="52883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09">
              <a:defRPr/>
            </a:pPr>
            <a:endParaRPr lang="en-US" sz="1763">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727201" y="2559390"/>
            <a:ext cx="805265" cy="513031"/>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09">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09">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999"/>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5795" y="2868587"/>
            <a:ext cx="3089993" cy="1299392"/>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Deliver value to your users faster using proven agile tools to plan, track, and discuss work across your teams.</a:t>
            </a:r>
            <a:endParaRPr lang="en-US" sz="1599">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624" y="2868586"/>
            <a:ext cx="3471357" cy="1550384"/>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99">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309" y="2868586"/>
            <a:ext cx="3097051" cy="1550384"/>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Get unlimited, cloud-hosted private Git repos and collaborate to build better code with pull requests and advanced file management.</a:t>
            </a:r>
            <a:endParaRPr lang="en-US" sz="1599">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5796" y="5568966"/>
            <a:ext cx="2988979" cy="1048400"/>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Test and ship with confidence using manual and exploratory testing tools.</a:t>
            </a:r>
            <a:endParaRPr lang="en-US" sz="1599">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624" y="5568966"/>
            <a:ext cx="3434679" cy="1048400"/>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Create, host, and share packages with your team, and add </a:t>
            </a:r>
            <a:r>
              <a:rPr lang="en-GB" sz="1599" err="1">
                <a:solidFill>
                  <a:srgbClr val="000000">
                    <a:lumMod val="50000"/>
                    <a:lumOff val="50000"/>
                  </a:srgbClr>
                </a:solidFill>
                <a:latin typeface="Segoe UI"/>
              </a:rPr>
              <a:t>artifacts</a:t>
            </a:r>
            <a:r>
              <a:rPr lang="en-GB" sz="1599">
                <a:solidFill>
                  <a:srgbClr val="000000">
                    <a:lumMod val="50000"/>
                    <a:lumOff val="50000"/>
                  </a:srgbClr>
                </a:solidFill>
                <a:latin typeface="Segoe UI"/>
              </a:rPr>
              <a:t> to your CI/CD pipelines with a single click.</a:t>
            </a:r>
            <a:endParaRPr lang="en-US" sz="1599">
              <a:solidFill>
                <a:srgbClr val="000000">
                  <a:lumMod val="50000"/>
                  <a:lumOff val="50000"/>
                </a:srgbClr>
              </a:soli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363624" y="1802091"/>
            <a:ext cx="722678" cy="719898"/>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363625" y="4523091"/>
            <a:ext cx="736435" cy="719898"/>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435795" y="1802091"/>
            <a:ext cx="736816" cy="719898"/>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503309" y="1802091"/>
            <a:ext cx="728977" cy="719898"/>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435796" y="4523091"/>
            <a:ext cx="711579" cy="719898"/>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5795" y="2500283"/>
            <a:ext cx="1374829" cy="871699"/>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sz="1836">
                <a:solidFill>
                  <a:srgbClr val="00B294"/>
                </a:solidFill>
                <a:latin typeface="Segoe UI Semibold"/>
              </a:rPr>
              <a:t>Azure Boards</a:t>
            </a:r>
            <a:endParaRPr lang="en-US" sz="1836">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310" y="2500284"/>
            <a:ext cx="1679925" cy="583561"/>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sz="1836">
                <a:solidFill>
                  <a:srgbClr val="D83B01"/>
                </a:solidFill>
                <a:latin typeface="Segoe UI Semibold"/>
              </a:rPr>
              <a:t>Azure </a:t>
            </a:r>
            <a:r>
              <a:rPr lang="en-US" sz="1836">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625" y="2500284"/>
            <a:ext cx="1947974" cy="583561"/>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sz="1836">
                <a:solidFill>
                  <a:srgbClr val="2560E0"/>
                </a:solidFill>
                <a:latin typeface="Segoe UI Semibold"/>
              </a:rPr>
              <a:t>Azure Pipelines</a:t>
            </a:r>
            <a:endParaRPr lang="en-US" sz="1836">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5796" y="5190653"/>
            <a:ext cx="1841142" cy="583561"/>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sz="1836">
                <a:solidFill>
                  <a:srgbClr val="854CC7"/>
                </a:solidFill>
                <a:latin typeface="Segoe UI Semibold"/>
              </a:rPr>
              <a:t>Azure Test</a:t>
            </a:r>
            <a:r>
              <a:rPr lang="en-US" sz="1836">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626" y="5190653"/>
            <a:ext cx="2054951" cy="583561"/>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sz="1836">
                <a:solidFill>
                  <a:srgbClr val="CB2E6D"/>
                </a:solidFill>
                <a:latin typeface="Segoe UI Semibold"/>
              </a:rPr>
              <a:t>Azure Artifacts</a:t>
            </a:r>
            <a:endParaRPr lang="en-US" sz="1836">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03309" y="6205316"/>
            <a:ext cx="3251211" cy="2825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180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Lst>
          </p:cNvPr>
          <p:cNvSpPr/>
          <p:nvPr/>
        </p:nvSpPr>
        <p:spPr bwMode="auto">
          <a:xfrm>
            <a:off x="8503309" y="5374905"/>
            <a:ext cx="711055" cy="711051"/>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35" fontAlgn="base">
              <a:spcBef>
                <a:spcPct val="0"/>
              </a:spcBef>
              <a:spcAft>
                <a:spcPct val="0"/>
              </a:spcAft>
              <a:defRPr/>
            </a:pPr>
            <a:r>
              <a:rPr lang="en-US" sz="3599"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99"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9025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632141" y="5188213"/>
            <a:ext cx="9294834" cy="1392772"/>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151" y="1918113"/>
            <a:ext cx="2061412" cy="2376558"/>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54" tIns="146283" rIns="182854" bIns="146283" rtlCol="0" anchor="ctr" anchorCtr="0">
            <a:noAutofit/>
          </a:bodyPr>
          <a:lstStyle/>
          <a:p>
            <a:pPr algn="ctr" defTabSz="932509"/>
            <a:r>
              <a:rPr lang="en-US" sz="1836" dirty="0">
                <a:solidFill>
                  <a:srgbClr val="000000">
                    <a:lumMod val="65000"/>
                    <a:lumOff val="35000"/>
                  </a:srgbClr>
                </a:solidFill>
                <a:latin typeface="Segoe UI"/>
              </a:rPr>
              <a:t>Mix and match to create </a:t>
            </a:r>
            <a:br>
              <a:rPr lang="en-US" sz="1836" dirty="0">
                <a:solidFill>
                  <a:srgbClr val="000000">
                    <a:lumMod val="65000"/>
                    <a:lumOff val="35000"/>
                  </a:srgbClr>
                </a:solidFill>
                <a:latin typeface="Segoe UI"/>
                <a:cs typeface="Segoe UI"/>
              </a:rPr>
            </a:br>
            <a:r>
              <a:rPr lang="en-US" sz="1836" dirty="0">
                <a:solidFill>
                  <a:srgbClr val="000000">
                    <a:lumMod val="65000"/>
                    <a:lumOff val="35000"/>
                  </a:srgbClr>
                </a:solidFill>
                <a:latin typeface="Segoe UI"/>
              </a:rPr>
              <a:t>workflows with tools from Microsoft, open source or your favorite 3rd party tools</a:t>
            </a:r>
            <a:endParaRPr lang="en-US" sz="1836" dirty="0">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800578" y="1735963"/>
            <a:ext cx="2493131" cy="2483003"/>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67694" y="1677275"/>
            <a:ext cx="2537156" cy="253190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831864" y="1755466"/>
            <a:ext cx="668525" cy="66859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542862" y="2425112"/>
            <a:ext cx="957853" cy="128954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362586" y="1591790"/>
            <a:ext cx="668525" cy="66859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89087" y="3245279"/>
            <a:ext cx="668525" cy="66859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85934" y="3810106"/>
            <a:ext cx="668525" cy="66859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915920" y="2786960"/>
            <a:ext cx="668525" cy="66859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3023045" y="1952928"/>
            <a:ext cx="287005" cy="30330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537785" y="1764485"/>
            <a:ext cx="311580" cy="3278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5085456" y="2937609"/>
            <a:ext cx="347562" cy="347461"/>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121773" y="3935291"/>
            <a:ext cx="406233" cy="406117"/>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807253" y="1745720"/>
            <a:ext cx="668525" cy="66859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535021" y="2434919"/>
            <a:ext cx="942647" cy="128954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347312" y="1572268"/>
            <a:ext cx="668525" cy="66859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644954" y="3264863"/>
            <a:ext cx="668525" cy="66859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960988" y="3819913"/>
            <a:ext cx="668525" cy="66859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920054" y="2796768"/>
            <a:ext cx="668525" cy="66859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96184" y="5676604"/>
            <a:ext cx="562036" cy="56213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419161" y="5676637"/>
            <a:ext cx="562036" cy="56213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68420" y="5676670"/>
            <a:ext cx="562036" cy="56213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323180" y="5676703"/>
            <a:ext cx="562036" cy="56213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362763" y="5676734"/>
            <a:ext cx="562036" cy="56213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9104362" y="2944953"/>
            <a:ext cx="287005" cy="31148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7001922" y="1899046"/>
            <a:ext cx="295197" cy="29511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541227" y="1736924"/>
            <a:ext cx="295197" cy="30330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779471" y="3461196"/>
            <a:ext cx="392639" cy="296442"/>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8136169" y="3932156"/>
            <a:ext cx="320678" cy="456280"/>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42968" y="1938574"/>
            <a:ext cx="1918366" cy="2376558"/>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54" tIns="146283" rIns="182854" bIns="146283" rtlCol="0" anchor="ctr" anchorCtr="0">
            <a:noAutofit/>
          </a:bodyPr>
          <a:lstStyle/>
          <a:p>
            <a:pPr algn="ctr" defTabSz="932509"/>
            <a:r>
              <a:rPr lang="en-US" sz="1836" dirty="0">
                <a:solidFill>
                  <a:srgbClr val="000000">
                    <a:lumMod val="65000"/>
                    <a:lumOff val="35000"/>
                  </a:srgbClr>
                </a:solidFill>
                <a:latin typeface="Segoe UI"/>
              </a:rPr>
              <a:t>Azure DevOps lets </a:t>
            </a:r>
            <a:br>
              <a:rPr lang="en-US" sz="1836" dirty="0">
                <a:solidFill>
                  <a:srgbClr val="000000">
                    <a:lumMod val="65000"/>
                    <a:lumOff val="35000"/>
                  </a:srgbClr>
                </a:solidFill>
                <a:latin typeface="Segoe UI"/>
                <a:cs typeface="Segoe UI"/>
              </a:rPr>
            </a:br>
            <a:r>
              <a:rPr lang="en-US" sz="1836" dirty="0">
                <a:solidFill>
                  <a:srgbClr val="000000">
                    <a:lumMod val="65000"/>
                    <a:lumOff val="35000"/>
                  </a:srgbClr>
                </a:solidFill>
                <a:latin typeface="Segoe UI"/>
              </a:rPr>
              <a:t>developers </a:t>
            </a:r>
            <a:br>
              <a:rPr lang="en-US" sz="1836" dirty="0">
                <a:solidFill>
                  <a:srgbClr val="000000">
                    <a:lumMod val="65000"/>
                    <a:lumOff val="35000"/>
                  </a:srgbClr>
                </a:solidFill>
                <a:latin typeface="Segoe UI"/>
                <a:cs typeface="Segoe UI"/>
              </a:rPr>
            </a:br>
            <a:r>
              <a:rPr lang="en-US" sz="1836" dirty="0">
                <a:solidFill>
                  <a:srgbClr val="000000">
                    <a:lumMod val="65000"/>
                    <a:lumOff val="35000"/>
                  </a:srgbClr>
                </a:solidFill>
                <a:latin typeface="Segoe UI"/>
              </a:rPr>
              <a:t>choose the tools and languages that</a:t>
            </a:r>
            <a:r>
              <a:rPr lang="en-US" sz="1836" dirty="0">
                <a:solidFill>
                  <a:srgbClr val="000000">
                    <a:lumMod val="65000"/>
                    <a:lumOff val="35000"/>
                  </a:srgbClr>
                </a:solidFill>
                <a:latin typeface="Segoe UI"/>
                <a:cs typeface="Segoe UI"/>
              </a:rPr>
              <a:t> </a:t>
            </a:r>
            <a:r>
              <a:rPr lang="en-US" sz="1836"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274482" y="5676703"/>
            <a:ext cx="562036" cy="56213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489580" y="5676670"/>
            <a:ext cx="562036" cy="56213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515299" y="5676703"/>
            <a:ext cx="562036" cy="56213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1334" y="4949874"/>
            <a:ext cx="7471816" cy="476676"/>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54" tIns="146283" rIns="182854" bIns="146283" rtlCol="0" anchor="ctr" anchorCtr="0">
            <a:noAutofit/>
          </a:bodyPr>
          <a:lstStyle/>
          <a:p>
            <a:pPr algn="ctr" defTabSz="932509"/>
            <a:r>
              <a:rPr lang="en-US" sz="1599">
                <a:solidFill>
                  <a:srgbClr val="000000">
                    <a:lumMod val="65000"/>
                    <a:lumOff val="35000"/>
                  </a:srgbClr>
                </a:solidFill>
                <a:latin typeface="Segoe UI"/>
              </a:rPr>
              <a:t>Target any cloud, on-prem or both and deploy to the servers you need</a:t>
            </a:r>
            <a:endParaRPr lang="en-US" sz="1599">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393230" y="5760833"/>
            <a:ext cx="444976" cy="378770"/>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204444" y="5786924"/>
            <a:ext cx="566632" cy="280909"/>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82344" y="5747842"/>
            <a:ext cx="752517" cy="3688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165128" y="5585239"/>
            <a:ext cx="776975" cy="75723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228493" y="5635551"/>
            <a:ext cx="835676" cy="603109"/>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548651" y="5814990"/>
            <a:ext cx="302480" cy="282849"/>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595000" y="5766104"/>
            <a:ext cx="361181" cy="356209"/>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632746" y="5748020"/>
            <a:ext cx="319996" cy="402285"/>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35796" y="902947"/>
            <a:ext cx="5221284" cy="432518"/>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1399"/>
              </a:spcAft>
            </a:pPr>
            <a:r>
              <a:rPr lang="en-GB" sz="1800" dirty="0">
                <a:solidFill>
                  <a:srgbClr val="000000">
                    <a:lumMod val="65000"/>
                    <a:lumOff val="35000"/>
                  </a:srgbClr>
                </a:solidFill>
                <a:latin typeface="Segoe UI"/>
              </a:rPr>
              <a:t>Any Language, Any Platform</a:t>
            </a:r>
            <a:endParaRPr lang="en-US" sz="1800"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835940" y="3396993"/>
            <a:ext cx="378908" cy="366612"/>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p:txBody>
          <a:bodyPr/>
          <a:lstStyle/>
          <a:p>
            <a:r>
              <a:rPr lang="en-GB" dirty="0"/>
              <a:t>Demo</a:t>
            </a:r>
            <a:endParaRPr lang="en-US" dirty="0"/>
          </a:p>
        </p:txBody>
      </p:sp>
      <p:sp>
        <p:nvSpPr>
          <p:cNvPr id="2" name="Text Placeholder 1">
            <a:extLst>
              <a:ext uri="{FF2B5EF4-FFF2-40B4-BE49-F238E27FC236}">
                <a16:creationId xmlns:a16="http://schemas.microsoft.com/office/drawing/2014/main" id="{E653D1D0-9E04-4C6F-97DF-942A86B0923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A65423F-AE0C-47ED-A7C4-E589DC759EA0}"/>
              </a:ext>
            </a:extLst>
          </p:cNvPr>
          <p:cNvSpPr txBox="1">
            <a:spLocks/>
          </p:cNvSpPr>
          <p:nvPr/>
        </p:nvSpPr>
        <p:spPr>
          <a:xfrm>
            <a:off x="555171" y="5036319"/>
            <a:ext cx="3492031" cy="10732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ts val="2880"/>
              </a:lnSpc>
            </a:pPr>
            <a:r>
              <a:rPr lang="en-US" sz="2200" b="1" spc="0">
                <a:solidFill>
                  <a:schemeClr val="tx1"/>
                </a:solidFill>
                <a:latin typeface="Segoe UI Semibold" panose="020B0502040204020203" pitchFamily="34" charset="0"/>
                <a:cs typeface="Segoe UI Semibold" panose="020B0502040204020203" pitchFamily="34" charset="0"/>
              </a:rPr>
              <a:t>Running millions of </a:t>
            </a:r>
            <a:br>
              <a:rPr lang="en-US" sz="2200" b="1" spc="0">
                <a:solidFill>
                  <a:schemeClr val="tx1"/>
                </a:solidFill>
                <a:latin typeface="Segoe UI Semibold" panose="020B0502040204020203" pitchFamily="34" charset="0"/>
                <a:cs typeface="Segoe UI Semibold" panose="020B0502040204020203" pitchFamily="34" charset="0"/>
              </a:rPr>
            </a:br>
            <a:r>
              <a:rPr lang="en-US" sz="2200" b="1" spc="0">
                <a:solidFill>
                  <a:schemeClr val="tx1"/>
                </a:solidFill>
                <a:latin typeface="Segoe UI Semibold" panose="020B0502040204020203" pitchFamily="34" charset="0"/>
                <a:cs typeface="Segoe UI Semibold" panose="020B0502040204020203" pitchFamily="34" charset="0"/>
              </a:rPr>
              <a:t>cloud resources</a:t>
            </a:r>
          </a:p>
        </p:txBody>
      </p:sp>
      <p:sp>
        <p:nvSpPr>
          <p:cNvPr id="6" name="Title 2">
            <a:extLst>
              <a:ext uri="{FF2B5EF4-FFF2-40B4-BE49-F238E27FC236}">
                <a16:creationId xmlns:a16="http://schemas.microsoft.com/office/drawing/2014/main" id="{2DE2953D-BECA-44B2-A6C4-D4D54A2C35D4}"/>
              </a:ext>
            </a:extLst>
          </p:cNvPr>
          <p:cNvSpPr txBox="1">
            <a:spLocks/>
          </p:cNvSpPr>
          <p:nvPr/>
        </p:nvSpPr>
        <p:spPr>
          <a:xfrm>
            <a:off x="8592445" y="5036319"/>
            <a:ext cx="3506482" cy="10732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ts val="2880"/>
              </a:lnSpc>
            </a:pPr>
            <a:r>
              <a:rPr lang="en-US" sz="2200" b="1" spc="0">
                <a:solidFill>
                  <a:schemeClr val="tx1"/>
                </a:solidFill>
                <a:latin typeface="Segoe UI Semibold" panose="020B0502040204020203" pitchFamily="34" charset="0"/>
                <a:cs typeface="Segoe UI Semibold" panose="020B0502040204020203" pitchFamily="34" charset="0"/>
              </a:rPr>
              <a:t>Across business units</a:t>
            </a:r>
            <a:br>
              <a:rPr lang="en-US" sz="2200" b="1" spc="0">
                <a:solidFill>
                  <a:schemeClr val="tx1"/>
                </a:solidFill>
                <a:latin typeface="Segoe UI Semibold" panose="020B0502040204020203" pitchFamily="34" charset="0"/>
                <a:cs typeface="Segoe UI Semibold" panose="020B0502040204020203" pitchFamily="34" charset="0"/>
              </a:rPr>
            </a:br>
            <a:r>
              <a:rPr lang="en-US" sz="2200" b="1" spc="0">
                <a:solidFill>
                  <a:schemeClr val="tx1"/>
                </a:solidFill>
                <a:latin typeface="Segoe UI Semibold" panose="020B0502040204020203" pitchFamily="34" charset="0"/>
                <a:cs typeface="Segoe UI Semibold" panose="020B0502040204020203" pitchFamily="34" charset="0"/>
              </a:rPr>
              <a:t>and projects</a:t>
            </a:r>
            <a:br>
              <a:rPr lang="en-US" sz="2200" b="1" spc="0">
                <a:solidFill>
                  <a:schemeClr val="tx1"/>
                </a:solidFill>
                <a:latin typeface="Segoe UI Semibold" panose="020B0502040204020203" pitchFamily="34" charset="0"/>
                <a:cs typeface="Segoe UI Semibold" panose="020B0502040204020203" pitchFamily="34" charset="0"/>
              </a:rPr>
            </a:br>
            <a:endParaRPr lang="en-US" sz="2200" b="1" spc="0">
              <a:solidFill>
                <a:schemeClr val="tx1"/>
              </a:solidFill>
              <a:latin typeface="Segoe UI Semibold" panose="020B0502040204020203" pitchFamily="34" charset="0"/>
              <a:cs typeface="Segoe UI Semibold" panose="020B0502040204020203" pitchFamily="34" charset="0"/>
            </a:endParaRPr>
          </a:p>
        </p:txBody>
      </p:sp>
      <p:sp>
        <p:nvSpPr>
          <p:cNvPr id="27" name="Title 2">
            <a:extLst>
              <a:ext uri="{FF2B5EF4-FFF2-40B4-BE49-F238E27FC236}">
                <a16:creationId xmlns:a16="http://schemas.microsoft.com/office/drawing/2014/main" id="{6A6FD60F-0C3D-4FB7-A866-E4991E5727EA}"/>
              </a:ext>
            </a:extLst>
          </p:cNvPr>
          <p:cNvSpPr txBox="1">
            <a:spLocks/>
          </p:cNvSpPr>
          <p:nvPr/>
        </p:nvSpPr>
        <p:spPr>
          <a:xfrm>
            <a:off x="4525904" y="5036319"/>
            <a:ext cx="3520933" cy="1073280"/>
          </a:xfrm>
          <a:prstGeom prst="rect">
            <a:avLst/>
          </a:prstGeom>
          <a:noFill/>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ts val="2880"/>
              </a:lnSpc>
            </a:pPr>
            <a:r>
              <a:rPr lang="en-US" sz="2200" b="1" spc="0">
                <a:solidFill>
                  <a:schemeClr val="tx1"/>
                </a:solidFill>
                <a:latin typeface="Segoe UI Semibold" panose="020B0502040204020203" pitchFamily="34" charset="0"/>
                <a:cs typeface="Segoe UI Semibold" panose="020B0502040204020203" pitchFamily="34" charset="0"/>
              </a:rPr>
              <a:t>In a multi-cloud environment</a:t>
            </a:r>
          </a:p>
        </p:txBody>
      </p:sp>
      <p:sp>
        <p:nvSpPr>
          <p:cNvPr id="31" name="Title 2">
            <a:extLst>
              <a:ext uri="{FF2B5EF4-FFF2-40B4-BE49-F238E27FC236}">
                <a16:creationId xmlns:a16="http://schemas.microsoft.com/office/drawing/2014/main" id="{AA73F9CC-3DAA-4F5E-87FC-188C3D9774D0}"/>
              </a:ext>
            </a:extLst>
          </p:cNvPr>
          <p:cNvSpPr>
            <a:spLocks noGrp="1"/>
          </p:cNvSpPr>
          <p:nvPr>
            <p:ph type="title"/>
          </p:nvPr>
        </p:nvSpPr>
        <p:spPr>
          <a:xfrm>
            <a:off x="600059" y="466301"/>
            <a:ext cx="7472878" cy="1130181"/>
          </a:xfrm>
        </p:spPr>
        <p:txBody>
          <a:bodyPr/>
          <a:lstStyle/>
          <a:p>
            <a:r>
              <a:rPr lang="en-US" dirty="0"/>
              <a:t>Today’s you are faced with a </a:t>
            </a:r>
            <a:r>
              <a:rPr lang="en-US" dirty="0">
                <a:solidFill>
                  <a:schemeClr val="accent1"/>
                </a:solidFill>
              </a:rPr>
              <a:t>complex cloud</a:t>
            </a:r>
            <a:r>
              <a:rPr lang="en-US" dirty="0"/>
              <a:t> environment</a:t>
            </a:r>
          </a:p>
        </p:txBody>
      </p:sp>
      <p:sp>
        <p:nvSpPr>
          <p:cNvPr id="57" name="arrow" title="Icon of an arrow">
            <a:extLst>
              <a:ext uri="{FF2B5EF4-FFF2-40B4-BE49-F238E27FC236}">
                <a16:creationId xmlns:a16="http://schemas.microsoft.com/office/drawing/2014/main" id="{5C73C2A2-FC37-6E40-8FA7-1904FA7A07B9}"/>
              </a:ext>
            </a:extLst>
          </p:cNvPr>
          <p:cNvSpPr>
            <a:spLocks noChangeAspect="1" noEditPoints="1"/>
          </p:cNvSpPr>
          <p:nvPr/>
        </p:nvSpPr>
        <p:spPr bwMode="auto">
          <a:xfrm>
            <a:off x="3973377" y="3404384"/>
            <a:ext cx="467735" cy="4316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9" name="Group 8">
            <a:extLst>
              <a:ext uri="{FF2B5EF4-FFF2-40B4-BE49-F238E27FC236}">
                <a16:creationId xmlns:a16="http://schemas.microsoft.com/office/drawing/2014/main" id="{CE019D26-0BBE-467F-BB16-6CDAB6CF8621}"/>
              </a:ext>
            </a:extLst>
          </p:cNvPr>
          <p:cNvGrpSpPr/>
          <p:nvPr/>
        </p:nvGrpSpPr>
        <p:grpSpPr>
          <a:xfrm>
            <a:off x="1352189" y="3059562"/>
            <a:ext cx="1853260" cy="1016624"/>
            <a:chOff x="1352189" y="3059562"/>
            <a:chExt cx="1853260" cy="1016624"/>
          </a:xfrm>
        </p:grpSpPr>
        <p:sp>
          <p:nvSpPr>
            <p:cNvPr id="53" name="Freeform 13" title="Icon of a cloud">
              <a:extLst>
                <a:ext uri="{FF2B5EF4-FFF2-40B4-BE49-F238E27FC236}">
                  <a16:creationId xmlns:a16="http://schemas.microsoft.com/office/drawing/2014/main" id="{EB630FA9-0D64-6C46-AF4C-C18BC64C61D9}"/>
                </a:ext>
              </a:extLst>
            </p:cNvPr>
            <p:cNvSpPr>
              <a:spLocks noChangeAspect="1"/>
            </p:cNvSpPr>
            <p:nvPr/>
          </p:nvSpPr>
          <p:spPr bwMode="auto">
            <a:xfrm>
              <a:off x="1352189" y="3059562"/>
              <a:ext cx="1853260" cy="101662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Processing_E9F5" title="Icon of two interlocked gears">
              <a:extLst>
                <a:ext uri="{FF2B5EF4-FFF2-40B4-BE49-F238E27FC236}">
                  <a16:creationId xmlns:a16="http://schemas.microsoft.com/office/drawing/2014/main" id="{666F70C5-7D33-1D45-9165-4538152A893D}"/>
                </a:ext>
              </a:extLst>
            </p:cNvPr>
            <p:cNvSpPr>
              <a:spLocks noChangeAspect="1" noEditPoints="1"/>
            </p:cNvSpPr>
            <p:nvPr/>
          </p:nvSpPr>
          <p:spPr bwMode="auto">
            <a:xfrm>
              <a:off x="2053339" y="3220675"/>
              <a:ext cx="851720" cy="74179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0" name="arrow" title="Icon of an arrow">
            <a:extLst>
              <a:ext uri="{FF2B5EF4-FFF2-40B4-BE49-F238E27FC236}">
                <a16:creationId xmlns:a16="http://schemas.microsoft.com/office/drawing/2014/main" id="{CAA582EE-2497-D245-9B58-CB8814905F27}"/>
              </a:ext>
            </a:extLst>
          </p:cNvPr>
          <p:cNvSpPr>
            <a:spLocks noChangeAspect="1" noEditPoints="1"/>
          </p:cNvSpPr>
          <p:nvPr/>
        </p:nvSpPr>
        <p:spPr bwMode="auto">
          <a:xfrm>
            <a:off x="8072937" y="3404384"/>
            <a:ext cx="467735" cy="4316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2" name="Group 11">
            <a:extLst>
              <a:ext uri="{FF2B5EF4-FFF2-40B4-BE49-F238E27FC236}">
                <a16:creationId xmlns:a16="http://schemas.microsoft.com/office/drawing/2014/main" id="{DC7A3712-A7FA-4894-A6D3-74D4E4B86654}"/>
              </a:ext>
            </a:extLst>
          </p:cNvPr>
          <p:cNvGrpSpPr/>
          <p:nvPr/>
        </p:nvGrpSpPr>
        <p:grpSpPr>
          <a:xfrm>
            <a:off x="9500732" y="2869323"/>
            <a:ext cx="1544907" cy="1534429"/>
            <a:chOff x="9500732" y="2869323"/>
            <a:chExt cx="1544907" cy="1534429"/>
          </a:xfrm>
        </p:grpSpPr>
        <p:sp>
          <p:nvSpPr>
            <p:cNvPr id="63" name="CRMArticles_EFF5" title="Icon of two documents stacked together with writing on them">
              <a:extLst>
                <a:ext uri="{FF2B5EF4-FFF2-40B4-BE49-F238E27FC236}">
                  <a16:creationId xmlns:a16="http://schemas.microsoft.com/office/drawing/2014/main" id="{351E14EB-972B-9B4D-8AC7-DA01C5CB31E1}"/>
                </a:ext>
              </a:extLst>
            </p:cNvPr>
            <p:cNvSpPr>
              <a:spLocks noChangeAspect="1" noEditPoints="1"/>
            </p:cNvSpPr>
            <p:nvPr/>
          </p:nvSpPr>
          <p:spPr bwMode="auto">
            <a:xfrm>
              <a:off x="9694612" y="3085121"/>
              <a:ext cx="342198" cy="395013"/>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building_7" title="Icon of a building with a curved section protruding from it">
              <a:extLst>
                <a:ext uri="{FF2B5EF4-FFF2-40B4-BE49-F238E27FC236}">
                  <a16:creationId xmlns:a16="http://schemas.microsoft.com/office/drawing/2014/main" id="{4108B922-716A-BC42-9A27-9E3AC6599EFC}"/>
                </a:ext>
              </a:extLst>
            </p:cNvPr>
            <p:cNvSpPr>
              <a:spLocks noChangeAspect="1" noEditPoints="1"/>
            </p:cNvSpPr>
            <p:nvPr/>
          </p:nvSpPr>
          <p:spPr bwMode="auto">
            <a:xfrm>
              <a:off x="10291081" y="2869323"/>
              <a:ext cx="754558" cy="854391"/>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building_5" title="Icon of tall buildings">
              <a:extLst>
                <a:ext uri="{FF2B5EF4-FFF2-40B4-BE49-F238E27FC236}">
                  <a16:creationId xmlns:a16="http://schemas.microsoft.com/office/drawing/2014/main" id="{BA76C773-AA53-3E47-B204-4DA744FCAA08}"/>
                </a:ext>
              </a:extLst>
            </p:cNvPr>
            <p:cNvSpPr>
              <a:spLocks noChangeAspect="1" noEditPoints="1"/>
            </p:cNvSpPr>
            <p:nvPr/>
          </p:nvSpPr>
          <p:spPr bwMode="auto">
            <a:xfrm>
              <a:off x="9500732" y="3495874"/>
              <a:ext cx="790349" cy="85837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CRMArticles_EFF5" title="Icon of two documents stacked together with writing on them">
              <a:extLst>
                <a:ext uri="{FF2B5EF4-FFF2-40B4-BE49-F238E27FC236}">
                  <a16:creationId xmlns:a16="http://schemas.microsoft.com/office/drawing/2014/main" id="{74354A92-5CFF-AD41-B630-086DE4C8FE21}"/>
                </a:ext>
              </a:extLst>
            </p:cNvPr>
            <p:cNvSpPr>
              <a:spLocks noChangeAspect="1" noEditPoints="1"/>
            </p:cNvSpPr>
            <p:nvPr/>
          </p:nvSpPr>
          <p:spPr bwMode="auto">
            <a:xfrm>
              <a:off x="10293518" y="3896209"/>
              <a:ext cx="439682" cy="507543"/>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418B4A66-8915-4091-9F20-E7414565FD35}"/>
              </a:ext>
            </a:extLst>
          </p:cNvPr>
          <p:cNvGrpSpPr/>
          <p:nvPr/>
        </p:nvGrpSpPr>
        <p:grpSpPr>
          <a:xfrm>
            <a:off x="5298344" y="2263579"/>
            <a:ext cx="1853260" cy="2685923"/>
            <a:chOff x="5264891" y="2263579"/>
            <a:chExt cx="1853260" cy="2685923"/>
          </a:xfrm>
        </p:grpSpPr>
        <p:sp>
          <p:nvSpPr>
            <p:cNvPr id="2" name="Oval 1">
              <a:extLst>
                <a:ext uri="{FF2B5EF4-FFF2-40B4-BE49-F238E27FC236}">
                  <a16:creationId xmlns:a16="http://schemas.microsoft.com/office/drawing/2014/main" id="{FC32C68F-32C9-4BC2-96FA-903146D10B96}"/>
                </a:ext>
              </a:extLst>
            </p:cNvPr>
            <p:cNvSpPr/>
            <p:nvPr/>
          </p:nvSpPr>
          <p:spPr bwMode="auto">
            <a:xfrm>
              <a:off x="5264891" y="2639136"/>
              <a:ext cx="1853260" cy="18532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4136A8F-78FB-4DD2-AB07-614D93A33C0E}"/>
                </a:ext>
              </a:extLst>
            </p:cNvPr>
            <p:cNvSpPr/>
            <p:nvPr/>
          </p:nvSpPr>
          <p:spPr bwMode="auto">
            <a:xfrm>
              <a:off x="5788191" y="4067976"/>
              <a:ext cx="860091" cy="86009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6E587FBC-5C66-4C1D-9D25-E84E16F972C9}"/>
                </a:ext>
              </a:extLst>
            </p:cNvPr>
            <p:cNvSpPr/>
            <p:nvPr/>
          </p:nvSpPr>
          <p:spPr bwMode="auto">
            <a:xfrm>
              <a:off x="5837365" y="2263579"/>
              <a:ext cx="761743" cy="76174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448B8D2-15AB-F947-A111-02399CDA10F7}"/>
                </a:ext>
              </a:extLst>
            </p:cNvPr>
            <p:cNvPicPr>
              <a:picLocks noChangeAspect="1"/>
            </p:cNvPicPr>
            <p:nvPr/>
          </p:nvPicPr>
          <p:blipFill>
            <a:blip r:embed="rId3"/>
            <a:stretch>
              <a:fillRect/>
            </a:stretch>
          </p:blipFill>
          <p:spPr>
            <a:xfrm>
              <a:off x="5432670" y="2263579"/>
              <a:ext cx="1550738" cy="957096"/>
            </a:xfrm>
            <a:prstGeom prst="rect">
              <a:avLst/>
            </a:prstGeom>
          </p:spPr>
        </p:pic>
        <p:pic>
          <p:nvPicPr>
            <p:cNvPr id="7" name="Picture 6">
              <a:extLst>
                <a:ext uri="{FF2B5EF4-FFF2-40B4-BE49-F238E27FC236}">
                  <a16:creationId xmlns:a16="http://schemas.microsoft.com/office/drawing/2014/main" id="{C906DFDF-5F4B-8E47-A44D-65E857D5CC7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750288" y="4013604"/>
              <a:ext cx="935898" cy="935898"/>
            </a:xfrm>
            <a:prstGeom prst="rect">
              <a:avLst/>
            </a:prstGeom>
          </p:spPr>
        </p:pic>
      </p:grpSp>
      <p:pic>
        <p:nvPicPr>
          <p:cNvPr id="13" name="Picture 12">
            <a:extLst>
              <a:ext uri="{FF2B5EF4-FFF2-40B4-BE49-F238E27FC236}">
                <a16:creationId xmlns:a16="http://schemas.microsoft.com/office/drawing/2014/main" id="{EB95D09F-7DD2-43D6-A0D0-E1080C1E3BA2}"/>
              </a:ext>
            </a:extLst>
          </p:cNvPr>
          <p:cNvPicPr>
            <a:picLocks noChangeAspect="1"/>
          </p:cNvPicPr>
          <p:nvPr/>
        </p:nvPicPr>
        <p:blipFill rotWithShape="1">
          <a:blip r:embed="rId6"/>
          <a:srcRect t="26378" b="26478"/>
          <a:stretch/>
        </p:blipFill>
        <p:spPr>
          <a:xfrm>
            <a:off x="4834274" y="3400879"/>
            <a:ext cx="2767925" cy="431608"/>
          </a:xfrm>
          <a:prstGeom prst="rect">
            <a:avLst/>
          </a:prstGeom>
          <a:solidFill>
            <a:schemeClr val="bg1"/>
          </a:solidFill>
        </p:spPr>
      </p:pic>
    </p:spTree>
    <p:extLst>
      <p:ext uri="{BB962C8B-B14F-4D97-AF65-F5344CB8AC3E}">
        <p14:creationId xmlns:p14="http://schemas.microsoft.com/office/powerpoint/2010/main" val="4068442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35" presetClass="path" presetSubtype="0" decel="100000" fill="hold" grpId="1" nodeType="withEffect">
                                  <p:stCondLst>
                                    <p:cond delay="250"/>
                                  </p:stCondLst>
                                  <p:childTnLst>
                                    <p:animMotion origin="layout" path="M 3.63288E-6 3.05493E-6 L -0.06242 3.05493E-6 " pathEditMode="relative" rAng="0" ptsTypes="AA">
                                      <p:cBhvr>
                                        <p:cTn id="18" dur="750" spd="-100000" fill="hold"/>
                                        <p:tgtEl>
                                          <p:spTgt spid="57"/>
                                        </p:tgtEl>
                                        <p:attrNameLst>
                                          <p:attrName>ppt_x</p:attrName>
                                          <p:attrName>ppt_y</p:attrName>
                                        </p:attrNameLst>
                                      </p:cBhvr>
                                      <p:rCtr x="-3127" y="0"/>
                                    </p:animMotion>
                                  </p:childTnLst>
                                </p:cTn>
                              </p:par>
                              <p:par>
                                <p:cTn id="19" presetID="2" presetClass="entr" presetSubtype="2" decel="10000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par>
                                <p:cTn id="27" presetID="47" presetClass="entr" presetSubtype="0" fill="hold" grpId="0" nodeType="withEffect">
                                  <p:stCondLst>
                                    <p:cond delay="75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anim calcmode="lin" valueType="num">
                                      <p:cBhvr>
                                        <p:cTn id="30" dur="500" fill="hold"/>
                                        <p:tgtEl>
                                          <p:spTgt spid="27"/>
                                        </p:tgtEl>
                                        <p:attrNameLst>
                                          <p:attrName>ppt_x</p:attrName>
                                        </p:attrNameLst>
                                      </p:cBhvr>
                                      <p:tavLst>
                                        <p:tav tm="0">
                                          <p:val>
                                            <p:strVal val="#ppt_x"/>
                                          </p:val>
                                        </p:tav>
                                        <p:tav tm="100000">
                                          <p:val>
                                            <p:strVal val="#ppt_x"/>
                                          </p:val>
                                        </p:tav>
                                      </p:tavLst>
                                    </p:anim>
                                    <p:anim calcmode="lin" valueType="num">
                                      <p:cBhvr>
                                        <p:cTn id="31" dur="500" fill="hold"/>
                                        <p:tgtEl>
                                          <p:spTgt spid="27"/>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7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35" presetClass="path" presetSubtype="0" decel="100000" fill="hold" grpId="1" nodeType="withEffect">
                                  <p:stCondLst>
                                    <p:cond delay="750"/>
                                  </p:stCondLst>
                                  <p:childTnLst>
                                    <p:animMotion origin="layout" path="M 3.63288E-6 3.05493E-6 L -0.06242 3.05493E-6 " pathEditMode="relative" rAng="0" ptsTypes="AA">
                                      <p:cBhvr>
                                        <p:cTn id="36" dur="750" spd="-100000" fill="hold"/>
                                        <p:tgtEl>
                                          <p:spTgt spid="70"/>
                                        </p:tgtEl>
                                        <p:attrNameLst>
                                          <p:attrName>ppt_x</p:attrName>
                                          <p:attrName>ppt_y</p:attrName>
                                        </p:attrNameLst>
                                      </p:cBhvr>
                                      <p:rCtr x="-3127" y="0"/>
                                    </p:animMotion>
                                  </p:childTnLst>
                                </p:cTn>
                              </p:par>
                              <p:par>
                                <p:cTn id="37" presetID="2" presetClass="entr" presetSubtype="2" decel="100000" fill="hold" nodeType="withEffect">
                                  <p:stCondLst>
                                    <p:cond delay="100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47" presetClass="entr" presetSubtype="0" fill="hold" grpId="0" nodeType="withEffect">
                                  <p:stCondLst>
                                    <p:cond delay="125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anim calcmode="lin" valueType="num">
                                      <p:cBhvr>
                                        <p:cTn id="44" dur="500" fill="hold"/>
                                        <p:tgtEl>
                                          <p:spTgt spid="6"/>
                                        </p:tgtEl>
                                        <p:attrNameLst>
                                          <p:attrName>ppt_x</p:attrName>
                                        </p:attrNameLst>
                                      </p:cBhvr>
                                      <p:tavLst>
                                        <p:tav tm="0">
                                          <p:val>
                                            <p:strVal val="#ppt_x"/>
                                          </p:val>
                                        </p:tav>
                                        <p:tav tm="100000">
                                          <p:val>
                                            <p:strVal val="#ppt_x"/>
                                          </p:val>
                                        </p:tav>
                                      </p:tavLst>
                                    </p:anim>
                                    <p:anim calcmode="lin" valueType="num">
                                      <p:cBhvr>
                                        <p:cTn id="4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7" grpId="0"/>
      <p:bldP spid="57" grpId="0" animBg="1"/>
      <p:bldP spid="57" grpId="1" animBg="1"/>
      <p:bldP spid="70" grpId="0" animBg="1"/>
      <p:bldP spid="7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A73F9CC-3DAA-4F5E-87FC-188C3D9774D0}"/>
              </a:ext>
            </a:extLst>
          </p:cNvPr>
          <p:cNvSpPr>
            <a:spLocks noGrp="1"/>
          </p:cNvSpPr>
          <p:nvPr>
            <p:ph type="title"/>
          </p:nvPr>
        </p:nvSpPr>
        <p:spPr>
          <a:xfrm>
            <a:off x="600059" y="466301"/>
            <a:ext cx="9792878" cy="565091"/>
          </a:xfrm>
        </p:spPr>
        <p:txBody>
          <a:bodyPr/>
          <a:lstStyle/>
          <a:p>
            <a:r>
              <a:rPr lang="en-US"/>
              <a:t>Complexity leads to </a:t>
            </a:r>
            <a:r>
              <a:rPr lang="en-US">
                <a:solidFill>
                  <a:schemeClr val="accent1"/>
                </a:solidFill>
              </a:rPr>
              <a:t>several problems</a:t>
            </a:r>
            <a:endParaRPr lang="en-US"/>
          </a:p>
        </p:txBody>
      </p:sp>
      <p:grpSp>
        <p:nvGrpSpPr>
          <p:cNvPr id="3" name="Group 2">
            <a:extLst>
              <a:ext uri="{FF2B5EF4-FFF2-40B4-BE49-F238E27FC236}">
                <a16:creationId xmlns:a16="http://schemas.microsoft.com/office/drawing/2014/main" id="{72876870-8819-4774-B68A-C8022BC3E41D}"/>
              </a:ext>
            </a:extLst>
          </p:cNvPr>
          <p:cNvGrpSpPr/>
          <p:nvPr/>
        </p:nvGrpSpPr>
        <p:grpSpPr>
          <a:xfrm>
            <a:off x="625761" y="4634901"/>
            <a:ext cx="3607373" cy="1596733"/>
            <a:chOff x="625761" y="4634901"/>
            <a:chExt cx="3607373" cy="1596733"/>
          </a:xfrm>
        </p:grpSpPr>
        <p:sp>
          <p:nvSpPr>
            <p:cNvPr id="21" name="TextBox 20">
              <a:extLst>
                <a:ext uri="{FF2B5EF4-FFF2-40B4-BE49-F238E27FC236}">
                  <a16:creationId xmlns:a16="http://schemas.microsoft.com/office/drawing/2014/main" id="{340AA765-935A-8247-BC52-4D4EF75072E7}"/>
                </a:ext>
              </a:extLst>
            </p:cNvPr>
            <p:cNvSpPr txBox="1"/>
            <p:nvPr/>
          </p:nvSpPr>
          <p:spPr>
            <a:xfrm>
              <a:off x="625761" y="5058408"/>
              <a:ext cx="3271567" cy="1173226"/>
            </a:xfrm>
            <a:prstGeom prst="rect">
              <a:avLst/>
            </a:prstGeom>
            <a:noFill/>
          </p:spPr>
          <p:txBody>
            <a:bodyPr wrap="square" lIns="0" tIns="93260" rIns="149217" bIns="93260" rtlCol="0">
              <a:spAutoFit/>
            </a:bodyPr>
            <a:lstStyle/>
            <a:p>
              <a:pPr lvl="0" defTabSz="951121">
                <a:spcBef>
                  <a:spcPts val="612"/>
                </a:spcBef>
                <a:defRPr/>
              </a:pPr>
              <a:r>
                <a:rPr lang="en-US" sz="1600">
                  <a:latin typeface="Segoe UI" charset="0"/>
                  <a:ea typeface="Segoe UI" charset="0"/>
                  <a:cs typeface="Segoe UI" charset="0"/>
                </a:rPr>
                <a:t>My cloud projects are distributed through multiple teams, how do I get visibility into my spending, budgets, </a:t>
              </a:r>
              <a:r>
                <a:rPr lang="en-US" sz="1600" err="1">
                  <a:latin typeface="Segoe UI" charset="0"/>
                  <a:ea typeface="Segoe UI" charset="0"/>
                  <a:cs typeface="Segoe UI" charset="0"/>
                </a:rPr>
                <a:t>etc</a:t>
              </a:r>
              <a:r>
                <a:rPr lang="en-US" sz="1600">
                  <a:latin typeface="Segoe UI" charset="0"/>
                  <a:ea typeface="Segoe UI" charset="0"/>
                  <a:cs typeface="Segoe UI" charset="0"/>
                </a:rPr>
                <a:t>? </a:t>
              </a:r>
            </a:p>
          </p:txBody>
        </p:sp>
        <p:sp>
          <p:nvSpPr>
            <p:cNvPr id="22" name="Rectangle 21">
              <a:extLst>
                <a:ext uri="{FF2B5EF4-FFF2-40B4-BE49-F238E27FC236}">
                  <a16:creationId xmlns:a16="http://schemas.microsoft.com/office/drawing/2014/main" id="{AB7CEB65-BF14-C742-9BB8-27A9FE7B5EDA}"/>
                </a:ext>
              </a:extLst>
            </p:cNvPr>
            <p:cNvSpPr/>
            <p:nvPr/>
          </p:nvSpPr>
          <p:spPr bwMode="auto">
            <a:xfrm>
              <a:off x="625761" y="4634901"/>
              <a:ext cx="3607373" cy="382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lvl="0" defTabSz="951121">
                <a:defRPr/>
              </a:pPr>
              <a:r>
                <a:rPr lang="en-US" sz="2400">
                  <a:solidFill>
                    <a:schemeClr val="accent1"/>
                  </a:solidFill>
                  <a:latin typeface="Segoe UI Semibold" panose="020B0702040204020203" pitchFamily="34" charset="0"/>
                  <a:ea typeface="Segoe UI" charset="0"/>
                  <a:cs typeface="Segoe UI Semibold" panose="020B0702040204020203" pitchFamily="34" charset="0"/>
                </a:rPr>
                <a:t>Lack of visibility</a:t>
              </a:r>
            </a:p>
          </p:txBody>
        </p:sp>
      </p:grpSp>
      <p:grpSp>
        <p:nvGrpSpPr>
          <p:cNvPr id="5" name="Group 4">
            <a:extLst>
              <a:ext uri="{FF2B5EF4-FFF2-40B4-BE49-F238E27FC236}">
                <a16:creationId xmlns:a16="http://schemas.microsoft.com/office/drawing/2014/main" id="{39245D06-BD42-4AAC-8FFF-4EE745645499}"/>
              </a:ext>
            </a:extLst>
          </p:cNvPr>
          <p:cNvGrpSpPr/>
          <p:nvPr/>
        </p:nvGrpSpPr>
        <p:grpSpPr>
          <a:xfrm>
            <a:off x="4503737" y="4640608"/>
            <a:ext cx="3737737" cy="2166119"/>
            <a:chOff x="4503737" y="4640608"/>
            <a:chExt cx="3737737" cy="2166119"/>
          </a:xfrm>
        </p:grpSpPr>
        <p:sp>
          <p:nvSpPr>
            <p:cNvPr id="24" name="TextBox 23">
              <a:extLst>
                <a:ext uri="{FF2B5EF4-FFF2-40B4-BE49-F238E27FC236}">
                  <a16:creationId xmlns:a16="http://schemas.microsoft.com/office/drawing/2014/main" id="{55612F48-7540-2641-8A6C-B26EC3C0CB55}"/>
                </a:ext>
              </a:extLst>
            </p:cNvPr>
            <p:cNvSpPr txBox="1"/>
            <p:nvPr/>
          </p:nvSpPr>
          <p:spPr>
            <a:xfrm>
              <a:off x="4503738" y="5064114"/>
              <a:ext cx="3103455" cy="1742613"/>
            </a:xfrm>
            <a:prstGeom prst="rect">
              <a:avLst/>
            </a:prstGeom>
            <a:noFill/>
          </p:spPr>
          <p:txBody>
            <a:bodyPr wrap="square" lIns="0" tIns="93260" rIns="149217" bIns="93260" rtlCol="0">
              <a:spAutoFit/>
            </a:bodyPr>
            <a:lstStyle/>
            <a:p>
              <a:pPr lvl="0" defTabSz="951121">
                <a:spcBef>
                  <a:spcPts val="612"/>
                </a:spcBef>
                <a:defRPr/>
              </a:pPr>
              <a:r>
                <a:rPr lang="en-US" sz="1600">
                  <a:latin typeface="Segoe UI" charset="0"/>
                  <a:ea typeface="Segoe UI" charset="0"/>
                  <a:cs typeface="Segoe UI" charset="0"/>
                </a:rPr>
                <a:t>We have a lot of resources in our environments, are we taking advantage of the cloud benefits and driving cost saving behavior?</a:t>
              </a:r>
            </a:p>
            <a:p>
              <a:pPr lvl="0" defTabSz="951121">
                <a:spcBef>
                  <a:spcPts val="612"/>
                </a:spcBef>
                <a:defRPr/>
              </a:pPr>
              <a:endParaRPr lang="en-US" sz="1600">
                <a:latin typeface="Segoe UI" charset="0"/>
                <a:ea typeface="Segoe UI" charset="0"/>
                <a:cs typeface="Segoe UI" charset="0"/>
              </a:endParaRPr>
            </a:p>
          </p:txBody>
        </p:sp>
        <p:sp>
          <p:nvSpPr>
            <p:cNvPr id="34" name="Rectangle 33">
              <a:extLst>
                <a:ext uri="{FF2B5EF4-FFF2-40B4-BE49-F238E27FC236}">
                  <a16:creationId xmlns:a16="http://schemas.microsoft.com/office/drawing/2014/main" id="{99763E20-430D-6643-AA23-A329BA537DAC}"/>
                </a:ext>
              </a:extLst>
            </p:cNvPr>
            <p:cNvSpPr/>
            <p:nvPr/>
          </p:nvSpPr>
          <p:spPr bwMode="auto">
            <a:xfrm>
              <a:off x="4503737" y="4640608"/>
              <a:ext cx="3737737" cy="376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lvl="0" defTabSz="951121">
                <a:defRPr/>
              </a:pPr>
              <a:r>
                <a:rPr lang="en-US" sz="2400">
                  <a:solidFill>
                    <a:schemeClr val="accent1"/>
                  </a:solidFill>
                  <a:latin typeface="Segoe UI Semibold" panose="020B0702040204020203" pitchFamily="34" charset="0"/>
                  <a:ea typeface="Segoe UI" charset="0"/>
                  <a:cs typeface="Segoe UI Semibold" panose="020B0702040204020203" pitchFamily="34" charset="0"/>
                </a:rPr>
                <a:t>Over spending</a:t>
              </a:r>
            </a:p>
          </p:txBody>
        </p:sp>
      </p:grpSp>
      <p:grpSp>
        <p:nvGrpSpPr>
          <p:cNvPr id="6" name="Group 5">
            <a:extLst>
              <a:ext uri="{FF2B5EF4-FFF2-40B4-BE49-F238E27FC236}">
                <a16:creationId xmlns:a16="http://schemas.microsoft.com/office/drawing/2014/main" id="{95B4D629-95A5-4050-B0F8-8248834D7EEE}"/>
              </a:ext>
            </a:extLst>
          </p:cNvPr>
          <p:cNvGrpSpPr/>
          <p:nvPr/>
        </p:nvGrpSpPr>
        <p:grpSpPr>
          <a:xfrm>
            <a:off x="8381715" y="4640608"/>
            <a:ext cx="4054760" cy="1673677"/>
            <a:chOff x="8381715" y="4640608"/>
            <a:chExt cx="4054760" cy="1673677"/>
          </a:xfrm>
        </p:grpSpPr>
        <p:sp>
          <p:nvSpPr>
            <p:cNvPr id="35" name="TextBox 34">
              <a:extLst>
                <a:ext uri="{FF2B5EF4-FFF2-40B4-BE49-F238E27FC236}">
                  <a16:creationId xmlns:a16="http://schemas.microsoft.com/office/drawing/2014/main" id="{0BC61E16-F643-1842-A5C6-7967E4359C1D}"/>
                </a:ext>
              </a:extLst>
            </p:cNvPr>
            <p:cNvSpPr txBox="1"/>
            <p:nvPr/>
          </p:nvSpPr>
          <p:spPr>
            <a:xfrm>
              <a:off x="8381715" y="5064114"/>
              <a:ext cx="3103455" cy="1250171"/>
            </a:xfrm>
            <a:prstGeom prst="rect">
              <a:avLst/>
            </a:prstGeom>
            <a:noFill/>
          </p:spPr>
          <p:txBody>
            <a:bodyPr wrap="square" lIns="0" tIns="93260" rIns="149217" bIns="93260" rtlCol="0">
              <a:spAutoFit/>
            </a:bodyPr>
            <a:lstStyle/>
            <a:p>
              <a:pPr lvl="0" defTabSz="951121">
                <a:spcBef>
                  <a:spcPts val="612"/>
                </a:spcBef>
                <a:defRPr/>
              </a:pPr>
              <a:r>
                <a:rPr lang="en-US" sz="1600">
                  <a:latin typeface="Segoe UI" charset="0"/>
                  <a:ea typeface="Segoe UI" charset="0"/>
                  <a:cs typeface="Segoe UI" charset="0"/>
                </a:rPr>
                <a:t>I need to grow my business but I don’t have enough budget for all the projects I need!</a:t>
              </a:r>
            </a:p>
            <a:p>
              <a:pPr lvl="0" defTabSz="951121">
                <a:spcBef>
                  <a:spcPts val="612"/>
                </a:spcBef>
                <a:defRPr/>
              </a:pPr>
              <a:endParaRPr lang="en-US" sz="1600">
                <a:latin typeface="Segoe UI" charset="0"/>
                <a:ea typeface="Segoe UI" charset="0"/>
                <a:cs typeface="Segoe UI" charset="0"/>
              </a:endParaRPr>
            </a:p>
          </p:txBody>
        </p:sp>
        <p:sp>
          <p:nvSpPr>
            <p:cNvPr id="36" name="Rectangle 35">
              <a:extLst>
                <a:ext uri="{FF2B5EF4-FFF2-40B4-BE49-F238E27FC236}">
                  <a16:creationId xmlns:a16="http://schemas.microsoft.com/office/drawing/2014/main" id="{4EF47AC4-FEDD-FA49-9A9A-CA8A98D7319C}"/>
                </a:ext>
              </a:extLst>
            </p:cNvPr>
            <p:cNvSpPr/>
            <p:nvPr/>
          </p:nvSpPr>
          <p:spPr bwMode="auto">
            <a:xfrm>
              <a:off x="8381715" y="4640608"/>
              <a:ext cx="4054760" cy="376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lvl="0" defTabSz="951121">
                <a:defRPr/>
              </a:pPr>
              <a:r>
                <a:rPr lang="en-US" sz="2400">
                  <a:solidFill>
                    <a:schemeClr val="accent1"/>
                  </a:solidFill>
                  <a:latin typeface="Segoe UI Semibold" panose="020B0702040204020203" pitchFamily="34" charset="0"/>
                  <a:ea typeface="Segoe UI" charset="0"/>
                  <a:cs typeface="Segoe UI Semibold" panose="020B0702040204020203" pitchFamily="34" charset="0"/>
                </a:rPr>
                <a:t>Need to do more</a:t>
              </a:r>
            </a:p>
          </p:txBody>
        </p:sp>
      </p:grpSp>
      <p:pic>
        <p:nvPicPr>
          <p:cNvPr id="2" name="Picture 1">
            <a:extLst>
              <a:ext uri="{FF2B5EF4-FFF2-40B4-BE49-F238E27FC236}">
                <a16:creationId xmlns:a16="http://schemas.microsoft.com/office/drawing/2014/main" id="{B3368C5A-1EE0-4F82-B7B8-538ECE50D2FC}"/>
              </a:ext>
            </a:extLst>
          </p:cNvPr>
          <p:cNvPicPr>
            <a:picLocks noChangeAspect="1"/>
          </p:cNvPicPr>
          <p:nvPr/>
        </p:nvPicPr>
        <p:blipFill>
          <a:blip r:embed="rId3"/>
          <a:stretch>
            <a:fillRect/>
          </a:stretch>
        </p:blipFill>
        <p:spPr>
          <a:xfrm>
            <a:off x="628512" y="2118359"/>
            <a:ext cx="3426249" cy="2377646"/>
          </a:xfrm>
          <a:prstGeom prst="rect">
            <a:avLst/>
          </a:prstGeom>
        </p:spPr>
      </p:pic>
      <p:pic>
        <p:nvPicPr>
          <p:cNvPr id="8" name="Picture 7">
            <a:extLst>
              <a:ext uri="{FF2B5EF4-FFF2-40B4-BE49-F238E27FC236}">
                <a16:creationId xmlns:a16="http://schemas.microsoft.com/office/drawing/2014/main" id="{11985746-9488-4378-B5F7-D688C7C0772B}"/>
              </a:ext>
            </a:extLst>
          </p:cNvPr>
          <p:cNvPicPr>
            <a:picLocks noChangeAspect="1"/>
          </p:cNvPicPr>
          <p:nvPr/>
        </p:nvPicPr>
        <p:blipFill>
          <a:blip r:embed="rId4"/>
          <a:stretch>
            <a:fillRect/>
          </a:stretch>
        </p:blipFill>
        <p:spPr>
          <a:xfrm>
            <a:off x="4503737" y="2118359"/>
            <a:ext cx="3426249" cy="2377646"/>
          </a:xfrm>
          <a:prstGeom prst="rect">
            <a:avLst/>
          </a:prstGeom>
        </p:spPr>
      </p:pic>
      <p:pic>
        <p:nvPicPr>
          <p:cNvPr id="10" name="Picture 9">
            <a:extLst>
              <a:ext uri="{FF2B5EF4-FFF2-40B4-BE49-F238E27FC236}">
                <a16:creationId xmlns:a16="http://schemas.microsoft.com/office/drawing/2014/main" id="{822AB342-419A-4F96-B735-3093EF4C508F}"/>
              </a:ext>
            </a:extLst>
          </p:cNvPr>
          <p:cNvPicPr>
            <a:picLocks noChangeAspect="1"/>
          </p:cNvPicPr>
          <p:nvPr/>
        </p:nvPicPr>
        <p:blipFill>
          <a:blip r:embed="rId5"/>
          <a:stretch>
            <a:fillRect/>
          </a:stretch>
        </p:blipFill>
        <p:spPr>
          <a:xfrm>
            <a:off x="8378962" y="2118359"/>
            <a:ext cx="3426249" cy="2377646"/>
          </a:xfrm>
          <a:prstGeom prst="rect">
            <a:avLst/>
          </a:prstGeom>
        </p:spPr>
      </p:pic>
    </p:spTree>
    <p:extLst>
      <p:ext uri="{BB962C8B-B14F-4D97-AF65-F5344CB8AC3E}">
        <p14:creationId xmlns:p14="http://schemas.microsoft.com/office/powerpoint/2010/main" val="315962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2" presetClass="entr" presetSubtype="2" decel="10000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1+#ppt_w/2"/>
                                          </p:val>
                                        </p:tav>
                                        <p:tav tm="100000">
                                          <p:val>
                                            <p:strVal val="#ppt_x"/>
                                          </p:val>
                                        </p:tav>
                                      </p:tavLst>
                                    </p:anim>
                                    <p:anim calcmode="lin" valueType="num">
                                      <p:cBhvr additive="base">
                                        <p:cTn id="23" dur="100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1+#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50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1000" fill="hold"/>
                                        <p:tgtEl>
                                          <p:spTgt spid="10"/>
                                        </p:tgtEl>
                                        <p:attrNameLst>
                                          <p:attrName>ppt_x</p:attrName>
                                        </p:attrNameLst>
                                      </p:cBhvr>
                                      <p:tavLst>
                                        <p:tav tm="0">
                                          <p:val>
                                            <p:strVal val="1+#ppt_w/2"/>
                                          </p:val>
                                        </p:tav>
                                        <p:tav tm="100000">
                                          <p:val>
                                            <p:strVal val="#ppt_x"/>
                                          </p:val>
                                        </p:tav>
                                      </p:tavLst>
                                    </p:anim>
                                    <p:anim calcmode="lin" valueType="num">
                                      <p:cBhvr additive="base">
                                        <p:cTn id="31"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35B7FFB-8F76-4661-B827-DC5BAE376A0A}"/>
              </a:ext>
            </a:extLst>
          </p:cNvPr>
          <p:cNvSpPr/>
          <p:nvPr/>
        </p:nvSpPr>
        <p:spPr bwMode="auto">
          <a:xfrm>
            <a:off x="4692030" y="951744"/>
            <a:ext cx="3052417" cy="896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63">
              <a:lnSpc>
                <a:spcPts val="2419"/>
              </a:lnSpc>
              <a:defRPr/>
            </a:pPr>
            <a:endParaRPr lang="en-US" sz="2400" kern="0">
              <a:solidFill>
                <a:srgbClr val="001F50"/>
              </a:solidFill>
              <a:latin typeface="Segoe UI Semibold" panose="020B0502040204020203" pitchFamily="34" charset="0"/>
              <a:ea typeface="Segoe UI" charset="0"/>
              <a:cs typeface="Segoe UI Semibold" panose="020B0502040204020203"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600059" y="2916147"/>
            <a:ext cx="3177157" cy="51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lnSpc>
                <a:spcPts val="2419"/>
              </a:lnSpc>
              <a:defRPr/>
            </a:pPr>
            <a:r>
              <a:rPr lang="en-US" sz="3200" kern="0">
                <a:solidFill>
                  <a:schemeClr val="accent1"/>
                </a:solidFill>
                <a:latin typeface="Segoe UI Semibold" panose="020B0502040204020203" pitchFamily="34" charset="0"/>
                <a:ea typeface="Segoe UI" charset="0"/>
                <a:cs typeface="Segoe UI Semibold" panose="020B0502040204020203" pitchFamily="34" charset="0"/>
              </a:rPr>
              <a:t>Analyze</a:t>
            </a:r>
            <a:endParaRPr lang="en-US" sz="3200">
              <a:solidFill>
                <a:schemeClr val="accent1"/>
              </a:solidFill>
              <a:latin typeface="Segoe UI Semibold" panose="020B0502040204020203" pitchFamily="34" charset="0"/>
              <a:ea typeface="Segoe UI" charset="0"/>
              <a:cs typeface="Segoe UI Semibold" panose="020B0502040204020203" pitchFamily="34" charset="0"/>
            </a:endParaRPr>
          </a:p>
        </p:txBody>
      </p:sp>
      <p:sp>
        <p:nvSpPr>
          <p:cNvPr id="168" name="circle" title="Icon of a circle with three smaller circles on it">
            <a:extLst>
              <a:ext uri="{FF2B5EF4-FFF2-40B4-BE49-F238E27FC236}">
                <a16:creationId xmlns:a16="http://schemas.microsoft.com/office/drawing/2014/main" id="{73692B88-C1AE-AC43-B89F-FC6A951B99CA}"/>
              </a:ext>
            </a:extLst>
          </p:cNvPr>
          <p:cNvSpPr>
            <a:spLocks noChangeAspect="1" noEditPoints="1"/>
          </p:cNvSpPr>
          <p:nvPr/>
        </p:nvSpPr>
        <p:spPr bwMode="auto">
          <a:xfrm>
            <a:off x="600059" y="1869089"/>
            <a:ext cx="682733" cy="694071"/>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lin ang="5400000" scaled="1"/>
              </a:gradFill>
              <a:latin typeface="Calibri" panose="020F0502020204030204"/>
            </a:endParaRPr>
          </a:p>
        </p:txBody>
      </p:sp>
      <p:grpSp>
        <p:nvGrpSpPr>
          <p:cNvPr id="8" name="Group 7">
            <a:extLst>
              <a:ext uri="{FF2B5EF4-FFF2-40B4-BE49-F238E27FC236}">
                <a16:creationId xmlns:a16="http://schemas.microsoft.com/office/drawing/2014/main" id="{B09DF42B-32B6-45E0-A367-2C1938BDE5A1}"/>
              </a:ext>
            </a:extLst>
          </p:cNvPr>
          <p:cNvGrpSpPr/>
          <p:nvPr/>
        </p:nvGrpSpPr>
        <p:grpSpPr>
          <a:xfrm>
            <a:off x="600059" y="3497262"/>
            <a:ext cx="3052417" cy="1646141"/>
            <a:chOff x="600059" y="3497262"/>
            <a:chExt cx="3052417" cy="1646141"/>
          </a:xfrm>
        </p:grpSpPr>
        <p:sp>
          <p:nvSpPr>
            <p:cNvPr id="16" name="Rectangle 15">
              <a:extLst>
                <a:ext uri="{FF2B5EF4-FFF2-40B4-BE49-F238E27FC236}">
                  <a16:creationId xmlns:a16="http://schemas.microsoft.com/office/drawing/2014/main" id="{E7BDDD43-09E9-4BC3-AB9B-8689C9CCD4B4}"/>
                </a:ext>
              </a:extLst>
            </p:cNvPr>
            <p:cNvSpPr/>
            <p:nvPr/>
          </p:nvSpPr>
          <p:spPr bwMode="auto">
            <a:xfrm>
              <a:off x="600059" y="3816301"/>
              <a:ext cx="2116073" cy="896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defRPr/>
              </a:pPr>
              <a:r>
                <a:rPr lang="en-US" sz="1600" kern="0">
                  <a:solidFill>
                    <a:prstClr val="black"/>
                  </a:solidFill>
                  <a:latin typeface="+mj-lt"/>
                  <a:ea typeface="Segoe UI" charset="0"/>
                  <a:cs typeface="Segoe UI" panose="020B0502040204020203" pitchFamily="34" charset="0"/>
                </a:rPr>
                <a:t>Understand spending</a:t>
              </a:r>
            </a:p>
            <a:p>
              <a:pPr defTabSz="932563">
                <a:defRPr/>
              </a:pPr>
              <a:endParaRPr lang="en-US" sz="1600">
                <a:solidFill>
                  <a:srgbClr val="001F50"/>
                </a:solidFill>
                <a:latin typeface="+mj-lt"/>
                <a:ea typeface="Segoe UI" charset="0"/>
                <a:cs typeface="Segoe UI Semibold" panose="020B0502040204020203" pitchFamily="34" charset="0"/>
              </a:endParaRPr>
            </a:p>
          </p:txBody>
        </p:sp>
        <p:sp>
          <p:nvSpPr>
            <p:cNvPr id="23" name="Rectangle 22">
              <a:extLst>
                <a:ext uri="{FF2B5EF4-FFF2-40B4-BE49-F238E27FC236}">
                  <a16:creationId xmlns:a16="http://schemas.microsoft.com/office/drawing/2014/main" id="{DC20387D-AA53-44A2-948B-782E380F0EB9}"/>
                </a:ext>
              </a:extLst>
            </p:cNvPr>
            <p:cNvSpPr/>
            <p:nvPr/>
          </p:nvSpPr>
          <p:spPr bwMode="auto">
            <a:xfrm>
              <a:off x="600059" y="4246448"/>
              <a:ext cx="3052417" cy="896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lnSpc>
                  <a:spcPts val="2419"/>
                </a:lnSpc>
                <a:defRPr/>
              </a:pPr>
              <a:r>
                <a:rPr lang="en-US" sz="1400" kern="0">
                  <a:solidFill>
                    <a:prstClr val="black"/>
                  </a:solidFill>
                  <a:latin typeface="Segoe UI" panose="020B0502040204020203" pitchFamily="34" charset="0"/>
                  <a:ea typeface="Segoe UI" charset="0"/>
                  <a:cs typeface="Segoe UI" panose="020B0502040204020203" pitchFamily="34" charset="0"/>
                </a:rPr>
                <a:t>Azure Cost Management</a:t>
              </a:r>
            </a:p>
            <a:p>
              <a:pPr defTabSz="932563">
                <a:lnSpc>
                  <a:spcPts val="2419"/>
                </a:lnSpc>
                <a:defRPr/>
              </a:pPr>
              <a:endParaRPr lang="en-US" sz="1400">
                <a:solidFill>
                  <a:srgbClr val="001F50"/>
                </a:solidFill>
                <a:latin typeface="Segoe UI Semibold" panose="020B0502040204020203" pitchFamily="34" charset="0"/>
                <a:ea typeface="Segoe UI" charset="0"/>
                <a:cs typeface="Segoe UI Semibold" panose="020B0502040204020203" pitchFamily="34" charset="0"/>
              </a:endParaRPr>
            </a:p>
          </p:txBody>
        </p:sp>
        <p:cxnSp>
          <p:nvCxnSpPr>
            <p:cNvPr id="4" name="Straight Connector 3">
              <a:extLst>
                <a:ext uri="{FF2B5EF4-FFF2-40B4-BE49-F238E27FC236}">
                  <a16:creationId xmlns:a16="http://schemas.microsoft.com/office/drawing/2014/main" id="{9A675D39-43F9-45B4-BC92-4B6461A34C2B}"/>
                </a:ext>
              </a:extLst>
            </p:cNvPr>
            <p:cNvCxnSpPr/>
            <p:nvPr/>
          </p:nvCxnSpPr>
          <p:spPr>
            <a:xfrm>
              <a:off x="600059" y="3497262"/>
              <a:ext cx="1874200"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F0C3739-DD3B-45DA-BFFC-216D4530FFA2}"/>
              </a:ext>
            </a:extLst>
          </p:cNvPr>
          <p:cNvGrpSpPr/>
          <p:nvPr/>
        </p:nvGrpSpPr>
        <p:grpSpPr>
          <a:xfrm>
            <a:off x="4802780" y="1914810"/>
            <a:ext cx="3052418" cy="3228593"/>
            <a:chOff x="4802780" y="1914810"/>
            <a:chExt cx="3052418" cy="3228593"/>
          </a:xfrm>
        </p:grpSpPr>
        <p:sp>
          <p:nvSpPr>
            <p:cNvPr id="19" name="Rectangle 18">
              <a:extLst>
                <a:ext uri="{FF2B5EF4-FFF2-40B4-BE49-F238E27FC236}">
                  <a16:creationId xmlns:a16="http://schemas.microsoft.com/office/drawing/2014/main" id="{E301A544-7F50-4AD2-B549-8251AEF8CA7E}"/>
                </a:ext>
              </a:extLst>
            </p:cNvPr>
            <p:cNvSpPr/>
            <p:nvPr/>
          </p:nvSpPr>
          <p:spPr bwMode="auto">
            <a:xfrm>
              <a:off x="4802781" y="2916147"/>
              <a:ext cx="1287946" cy="51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lnSpc>
                  <a:spcPts val="2419"/>
                </a:lnSpc>
                <a:defRPr/>
              </a:pPr>
              <a:r>
                <a:rPr lang="en-US" sz="3200" kern="0">
                  <a:solidFill>
                    <a:schemeClr val="accent1"/>
                  </a:solidFill>
                  <a:latin typeface="Segoe UI Semibold" panose="020B0502040204020203" pitchFamily="34" charset="0"/>
                  <a:ea typeface="Segoe UI" charset="0"/>
                  <a:cs typeface="Segoe UI Semibold" panose="020B0502040204020203" pitchFamily="34" charset="0"/>
                </a:rPr>
                <a:t>Save</a:t>
              </a:r>
            </a:p>
          </p:txBody>
        </p:sp>
        <p:grpSp>
          <p:nvGrpSpPr>
            <p:cNvPr id="3" name="Group 2">
              <a:extLst>
                <a:ext uri="{FF2B5EF4-FFF2-40B4-BE49-F238E27FC236}">
                  <a16:creationId xmlns:a16="http://schemas.microsoft.com/office/drawing/2014/main" id="{47567DEA-0E5D-E548-8FF3-F2554D829BC7}"/>
                </a:ext>
              </a:extLst>
            </p:cNvPr>
            <p:cNvGrpSpPr/>
            <p:nvPr/>
          </p:nvGrpSpPr>
          <p:grpSpPr>
            <a:xfrm>
              <a:off x="4802780" y="1914810"/>
              <a:ext cx="984585" cy="649519"/>
              <a:chOff x="1573921" y="2488700"/>
              <a:chExt cx="984725" cy="649611"/>
            </a:xfrm>
          </p:grpSpPr>
          <p:sp>
            <p:nvSpPr>
              <p:cNvPr id="11" name="money_2" title="Icon of a dollar sign with an arrow around it pointing clockwise">
                <a:extLst>
                  <a:ext uri="{FF2B5EF4-FFF2-40B4-BE49-F238E27FC236}">
                    <a16:creationId xmlns:a16="http://schemas.microsoft.com/office/drawing/2014/main" id="{AFADD3D1-C0EF-D248-ABF1-DA21F3B3007C}"/>
                  </a:ext>
                </a:extLst>
              </p:cNvPr>
              <p:cNvSpPr>
                <a:spLocks noChangeAspect="1" noEditPoints="1"/>
              </p:cNvSpPr>
              <p:nvPr/>
            </p:nvSpPr>
            <p:spPr bwMode="auto">
              <a:xfrm>
                <a:off x="2154763" y="2712465"/>
                <a:ext cx="403883" cy="425846"/>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97"/>
                <a:endParaRPr lang="en-US">
                  <a:gradFill>
                    <a:gsLst>
                      <a:gs pos="0">
                        <a:srgbClr val="505050"/>
                      </a:gs>
                      <a:gs pos="100000">
                        <a:srgbClr val="505050"/>
                      </a:gs>
                    </a:gsLst>
                    <a:lin ang="5400000" scaled="1"/>
                  </a:gradFill>
                  <a:latin typeface="Calibri" panose="020F0502020204030204"/>
                </a:endParaRPr>
              </a:p>
            </p:txBody>
          </p:sp>
          <p:sp>
            <p:nvSpPr>
              <p:cNvPr id="13" name="cloud" title="Icon of a cloud">
                <a:extLst>
                  <a:ext uri="{FF2B5EF4-FFF2-40B4-BE49-F238E27FC236}">
                    <a16:creationId xmlns:a16="http://schemas.microsoft.com/office/drawing/2014/main" id="{7778A22A-59A5-9947-BE4B-7700917DF248}"/>
                  </a:ext>
                </a:extLst>
              </p:cNvPr>
              <p:cNvSpPr>
                <a:spLocks noChangeAspect="1"/>
              </p:cNvSpPr>
              <p:nvPr/>
            </p:nvSpPr>
            <p:spPr bwMode="auto">
              <a:xfrm>
                <a:off x="1573921" y="2488700"/>
                <a:ext cx="789789" cy="6227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8169"/>
                  <a:gd name="connsiteY0" fmla="*/ 9954 h 10000"/>
                  <a:gd name="connsiteX1" fmla="*/ 8169 w 8169"/>
                  <a:gd name="connsiteY1" fmla="*/ 10000 h 10000"/>
                  <a:gd name="connsiteX2" fmla="*/ 2558 w 8169"/>
                  <a:gd name="connsiteY2" fmla="*/ 10000 h 10000"/>
                  <a:gd name="connsiteX3" fmla="*/ 2558 w 8169"/>
                  <a:gd name="connsiteY3" fmla="*/ 10000 h 10000"/>
                  <a:gd name="connsiteX4" fmla="*/ 2500 w 8169"/>
                  <a:gd name="connsiteY4" fmla="*/ 10000 h 10000"/>
                  <a:gd name="connsiteX5" fmla="*/ 0 w 8169"/>
                  <a:gd name="connsiteY5" fmla="*/ 5991 h 10000"/>
                  <a:gd name="connsiteX6" fmla="*/ 2500 w 8169"/>
                  <a:gd name="connsiteY6" fmla="*/ 2028 h 10000"/>
                  <a:gd name="connsiteX7" fmla="*/ 3023 w 8169"/>
                  <a:gd name="connsiteY7" fmla="*/ 2074 h 10000"/>
                  <a:gd name="connsiteX8" fmla="*/ 5349 w 8169"/>
                  <a:gd name="connsiteY8" fmla="*/ 0 h 10000"/>
                  <a:gd name="connsiteX9" fmla="*/ 8081 w 8169"/>
                  <a:gd name="connsiteY9" fmla="*/ 3917 h 10000"/>
                  <a:gd name="connsiteX10" fmla="*/ 8081 w 8169"/>
                  <a:gd name="connsiteY10" fmla="*/ 3917 h 10000"/>
                  <a:gd name="connsiteX11" fmla="*/ 8169 w 8169"/>
                  <a:gd name="connsiteY11" fmla="*/ 9954 h 10000"/>
                  <a:gd name="connsiteX0" fmla="*/ 10000 w 11145"/>
                  <a:gd name="connsiteY0" fmla="*/ 9954 h 11423"/>
                  <a:gd name="connsiteX1" fmla="*/ 10000 w 11145"/>
                  <a:gd name="connsiteY1" fmla="*/ 10000 h 11423"/>
                  <a:gd name="connsiteX2" fmla="*/ 3131 w 11145"/>
                  <a:gd name="connsiteY2" fmla="*/ 10000 h 11423"/>
                  <a:gd name="connsiteX3" fmla="*/ 3131 w 11145"/>
                  <a:gd name="connsiteY3" fmla="*/ 10000 h 11423"/>
                  <a:gd name="connsiteX4" fmla="*/ 3060 w 11145"/>
                  <a:gd name="connsiteY4" fmla="*/ 10000 h 11423"/>
                  <a:gd name="connsiteX5" fmla="*/ 0 w 11145"/>
                  <a:gd name="connsiteY5" fmla="*/ 5991 h 11423"/>
                  <a:gd name="connsiteX6" fmla="*/ 3060 w 11145"/>
                  <a:gd name="connsiteY6" fmla="*/ 2028 h 11423"/>
                  <a:gd name="connsiteX7" fmla="*/ 3701 w 11145"/>
                  <a:gd name="connsiteY7" fmla="*/ 2074 h 11423"/>
                  <a:gd name="connsiteX8" fmla="*/ 6548 w 11145"/>
                  <a:gd name="connsiteY8" fmla="*/ 0 h 11423"/>
                  <a:gd name="connsiteX9" fmla="*/ 9892 w 11145"/>
                  <a:gd name="connsiteY9" fmla="*/ 3917 h 11423"/>
                  <a:gd name="connsiteX10" fmla="*/ 9892 w 11145"/>
                  <a:gd name="connsiteY10" fmla="*/ 3917 h 11423"/>
                  <a:gd name="connsiteX11" fmla="*/ 11145 w 11145"/>
                  <a:gd name="connsiteY11" fmla="*/ 11423 h 11423"/>
                  <a:gd name="connsiteX0" fmla="*/ 10000 w 10000"/>
                  <a:gd name="connsiteY0" fmla="*/ 9954 h 10000"/>
                  <a:gd name="connsiteX1" fmla="*/ 10000 w 10000"/>
                  <a:gd name="connsiteY1" fmla="*/ 10000 h 10000"/>
                  <a:gd name="connsiteX2" fmla="*/ 3131 w 10000"/>
                  <a:gd name="connsiteY2" fmla="*/ 10000 h 10000"/>
                  <a:gd name="connsiteX3" fmla="*/ 3131 w 10000"/>
                  <a:gd name="connsiteY3" fmla="*/ 10000 h 10000"/>
                  <a:gd name="connsiteX4" fmla="*/ 3060 w 10000"/>
                  <a:gd name="connsiteY4" fmla="*/ 10000 h 10000"/>
                  <a:gd name="connsiteX5" fmla="*/ 0 w 10000"/>
                  <a:gd name="connsiteY5" fmla="*/ 5991 h 10000"/>
                  <a:gd name="connsiteX6" fmla="*/ 3060 w 10000"/>
                  <a:gd name="connsiteY6" fmla="*/ 2028 h 10000"/>
                  <a:gd name="connsiteX7" fmla="*/ 3701 w 10000"/>
                  <a:gd name="connsiteY7" fmla="*/ 2074 h 10000"/>
                  <a:gd name="connsiteX8" fmla="*/ 6548 w 10000"/>
                  <a:gd name="connsiteY8" fmla="*/ 0 h 10000"/>
                  <a:gd name="connsiteX9" fmla="*/ 9892 w 10000"/>
                  <a:gd name="connsiteY9" fmla="*/ 3917 h 10000"/>
                  <a:gd name="connsiteX10" fmla="*/ 9892 w 10000"/>
                  <a:gd name="connsiteY10" fmla="*/ 3917 h 10000"/>
                  <a:gd name="connsiteX0" fmla="*/ 10000 w 10000"/>
                  <a:gd name="connsiteY0" fmla="*/ 9954 h 10071"/>
                  <a:gd name="connsiteX1" fmla="*/ 9615 w 10000"/>
                  <a:gd name="connsiteY1" fmla="*/ 10071 h 10071"/>
                  <a:gd name="connsiteX2" fmla="*/ 3131 w 10000"/>
                  <a:gd name="connsiteY2" fmla="*/ 10000 h 10071"/>
                  <a:gd name="connsiteX3" fmla="*/ 3131 w 10000"/>
                  <a:gd name="connsiteY3" fmla="*/ 10000 h 10071"/>
                  <a:gd name="connsiteX4" fmla="*/ 3060 w 10000"/>
                  <a:gd name="connsiteY4" fmla="*/ 10000 h 10071"/>
                  <a:gd name="connsiteX5" fmla="*/ 0 w 10000"/>
                  <a:gd name="connsiteY5" fmla="*/ 5991 h 10071"/>
                  <a:gd name="connsiteX6" fmla="*/ 3060 w 10000"/>
                  <a:gd name="connsiteY6" fmla="*/ 2028 h 10071"/>
                  <a:gd name="connsiteX7" fmla="*/ 3701 w 10000"/>
                  <a:gd name="connsiteY7" fmla="*/ 2074 h 10071"/>
                  <a:gd name="connsiteX8" fmla="*/ 6548 w 10000"/>
                  <a:gd name="connsiteY8" fmla="*/ 0 h 10071"/>
                  <a:gd name="connsiteX9" fmla="*/ 9892 w 10000"/>
                  <a:gd name="connsiteY9" fmla="*/ 3917 h 10071"/>
                  <a:gd name="connsiteX10" fmla="*/ 9892 w 10000"/>
                  <a:gd name="connsiteY10" fmla="*/ 3917 h 10071"/>
                  <a:gd name="connsiteX0" fmla="*/ 9615 w 9892"/>
                  <a:gd name="connsiteY0" fmla="*/ 10071 h 10071"/>
                  <a:gd name="connsiteX1" fmla="*/ 3131 w 9892"/>
                  <a:gd name="connsiteY1" fmla="*/ 10000 h 10071"/>
                  <a:gd name="connsiteX2" fmla="*/ 3131 w 9892"/>
                  <a:gd name="connsiteY2" fmla="*/ 10000 h 10071"/>
                  <a:gd name="connsiteX3" fmla="*/ 3060 w 9892"/>
                  <a:gd name="connsiteY3" fmla="*/ 10000 h 10071"/>
                  <a:gd name="connsiteX4" fmla="*/ 0 w 9892"/>
                  <a:gd name="connsiteY4" fmla="*/ 5991 h 10071"/>
                  <a:gd name="connsiteX5" fmla="*/ 3060 w 9892"/>
                  <a:gd name="connsiteY5" fmla="*/ 2028 h 10071"/>
                  <a:gd name="connsiteX6" fmla="*/ 3701 w 9892"/>
                  <a:gd name="connsiteY6" fmla="*/ 2074 h 10071"/>
                  <a:gd name="connsiteX7" fmla="*/ 6548 w 9892"/>
                  <a:gd name="connsiteY7" fmla="*/ 0 h 10071"/>
                  <a:gd name="connsiteX8" fmla="*/ 9892 w 9892"/>
                  <a:gd name="connsiteY8" fmla="*/ 3917 h 10071"/>
                  <a:gd name="connsiteX9" fmla="*/ 9892 w 9892"/>
                  <a:gd name="connsiteY9" fmla="*/ 3917 h 10071"/>
                  <a:gd name="connsiteX0" fmla="*/ 9943 w 10000"/>
                  <a:gd name="connsiteY0" fmla="*/ 10070 h 10070"/>
                  <a:gd name="connsiteX1" fmla="*/ 3165 w 10000"/>
                  <a:gd name="connsiteY1" fmla="*/ 9930 h 10070"/>
                  <a:gd name="connsiteX2" fmla="*/ 3165 w 10000"/>
                  <a:gd name="connsiteY2" fmla="*/ 9930 h 10070"/>
                  <a:gd name="connsiteX3" fmla="*/ 3093 w 10000"/>
                  <a:gd name="connsiteY3" fmla="*/ 9930 h 10070"/>
                  <a:gd name="connsiteX4" fmla="*/ 0 w 10000"/>
                  <a:gd name="connsiteY4" fmla="*/ 5949 h 10070"/>
                  <a:gd name="connsiteX5" fmla="*/ 3093 w 10000"/>
                  <a:gd name="connsiteY5" fmla="*/ 2014 h 10070"/>
                  <a:gd name="connsiteX6" fmla="*/ 3741 w 10000"/>
                  <a:gd name="connsiteY6" fmla="*/ 2059 h 10070"/>
                  <a:gd name="connsiteX7" fmla="*/ 6619 w 10000"/>
                  <a:gd name="connsiteY7" fmla="*/ 0 h 10070"/>
                  <a:gd name="connsiteX8" fmla="*/ 10000 w 10000"/>
                  <a:gd name="connsiteY8" fmla="*/ 3889 h 10070"/>
                  <a:gd name="connsiteX9" fmla="*/ 10000 w 10000"/>
                  <a:gd name="connsiteY9" fmla="*/ 3889 h 10070"/>
                  <a:gd name="connsiteX0" fmla="*/ 9832 w 10000"/>
                  <a:gd name="connsiteY0" fmla="*/ 9930 h 9930"/>
                  <a:gd name="connsiteX1" fmla="*/ 3165 w 10000"/>
                  <a:gd name="connsiteY1" fmla="*/ 9930 h 9930"/>
                  <a:gd name="connsiteX2" fmla="*/ 3165 w 10000"/>
                  <a:gd name="connsiteY2" fmla="*/ 9930 h 9930"/>
                  <a:gd name="connsiteX3" fmla="*/ 3093 w 10000"/>
                  <a:gd name="connsiteY3" fmla="*/ 9930 h 9930"/>
                  <a:gd name="connsiteX4" fmla="*/ 0 w 10000"/>
                  <a:gd name="connsiteY4" fmla="*/ 5949 h 9930"/>
                  <a:gd name="connsiteX5" fmla="*/ 3093 w 10000"/>
                  <a:gd name="connsiteY5" fmla="*/ 2014 h 9930"/>
                  <a:gd name="connsiteX6" fmla="*/ 3741 w 10000"/>
                  <a:gd name="connsiteY6" fmla="*/ 2059 h 9930"/>
                  <a:gd name="connsiteX7" fmla="*/ 6619 w 10000"/>
                  <a:gd name="connsiteY7" fmla="*/ 0 h 9930"/>
                  <a:gd name="connsiteX8" fmla="*/ 10000 w 10000"/>
                  <a:gd name="connsiteY8" fmla="*/ 3889 h 9930"/>
                  <a:gd name="connsiteX9" fmla="*/ 10000 w 10000"/>
                  <a:gd name="connsiteY9" fmla="*/ 3889 h 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9930">
                    <a:moveTo>
                      <a:pt x="9832" y="9930"/>
                    </a:moveTo>
                    <a:lnTo>
                      <a:pt x="3165" y="9930"/>
                    </a:lnTo>
                    <a:lnTo>
                      <a:pt x="3165" y="9930"/>
                    </a:lnTo>
                    <a:lnTo>
                      <a:pt x="3093" y="9930"/>
                    </a:lnTo>
                    <a:cubicBezTo>
                      <a:pt x="1403" y="9930"/>
                      <a:pt x="0" y="8145"/>
                      <a:pt x="0" y="5949"/>
                    </a:cubicBezTo>
                    <a:cubicBezTo>
                      <a:pt x="0" y="3752"/>
                      <a:pt x="1403" y="2014"/>
                      <a:pt x="3093" y="2014"/>
                    </a:cubicBezTo>
                    <a:cubicBezTo>
                      <a:pt x="3309" y="2014"/>
                      <a:pt x="3526" y="2014"/>
                      <a:pt x="3741" y="2059"/>
                    </a:cubicBezTo>
                    <a:cubicBezTo>
                      <a:pt x="4352" y="823"/>
                      <a:pt x="5395" y="0"/>
                      <a:pt x="6619" y="0"/>
                    </a:cubicBezTo>
                    <a:cubicBezTo>
                      <a:pt x="8382" y="0"/>
                      <a:pt x="9821" y="1693"/>
                      <a:pt x="10000" y="3889"/>
                    </a:cubicBezTo>
                    <a:lnTo>
                      <a:pt x="10000" y="3889"/>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gradFill>
                  <a:latin typeface="Calibri" panose="020F0502020204030204"/>
                </a:endParaRPr>
              </a:p>
            </p:txBody>
          </p:sp>
        </p:grpSp>
        <p:sp>
          <p:nvSpPr>
            <p:cNvPr id="20" name="Rectangle 19">
              <a:extLst>
                <a:ext uri="{FF2B5EF4-FFF2-40B4-BE49-F238E27FC236}">
                  <a16:creationId xmlns:a16="http://schemas.microsoft.com/office/drawing/2014/main" id="{E32F17B8-57AC-42AF-9055-8716BAD1EF3C}"/>
                </a:ext>
              </a:extLst>
            </p:cNvPr>
            <p:cNvSpPr/>
            <p:nvPr/>
          </p:nvSpPr>
          <p:spPr bwMode="auto">
            <a:xfrm>
              <a:off x="4802781" y="3816300"/>
              <a:ext cx="2903653" cy="896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r>
                <a:rPr lang="en-US" sz="1600" kern="0">
                  <a:solidFill>
                    <a:prstClr val="black"/>
                  </a:solidFill>
                  <a:latin typeface="+mj-lt"/>
                  <a:cs typeface="Segoe UI" panose="020B0502040204020203" pitchFamily="34" charset="0"/>
                </a:rPr>
                <a:t>License benefits and right size</a:t>
              </a:r>
            </a:p>
          </p:txBody>
        </p:sp>
        <p:sp>
          <p:nvSpPr>
            <p:cNvPr id="24" name="Rectangle 23">
              <a:extLst>
                <a:ext uri="{FF2B5EF4-FFF2-40B4-BE49-F238E27FC236}">
                  <a16:creationId xmlns:a16="http://schemas.microsoft.com/office/drawing/2014/main" id="{300D57A0-8FE9-4437-883A-C539DEB33469}"/>
                </a:ext>
              </a:extLst>
            </p:cNvPr>
            <p:cNvSpPr/>
            <p:nvPr/>
          </p:nvSpPr>
          <p:spPr bwMode="auto">
            <a:xfrm>
              <a:off x="4802781" y="4246448"/>
              <a:ext cx="3052417" cy="896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lnSpc>
                  <a:spcPts val="2419"/>
                </a:lnSpc>
              </a:pPr>
              <a:r>
                <a:rPr lang="en-US" sz="1400" kern="0">
                  <a:solidFill>
                    <a:prstClr val="black"/>
                  </a:solidFill>
                  <a:latin typeface="Segoe UI" panose="020B0502040204020203" pitchFamily="34" charset="0"/>
                  <a:cs typeface="Segoe UI" panose="020B0502040204020203" pitchFamily="34" charset="0"/>
                </a:rPr>
                <a:t>Azure Hybrid Benefit</a:t>
              </a:r>
            </a:p>
            <a:p>
              <a:pPr defTabSz="932563">
                <a:lnSpc>
                  <a:spcPts val="2419"/>
                </a:lnSpc>
              </a:pPr>
              <a:r>
                <a:rPr lang="en-US" sz="1400" kern="0">
                  <a:solidFill>
                    <a:prstClr val="black"/>
                  </a:solidFill>
                  <a:latin typeface="Segoe UI" panose="020B0502040204020203" pitchFamily="34" charset="0"/>
                  <a:cs typeface="Segoe UI" panose="020B0502040204020203" pitchFamily="34" charset="0"/>
                </a:rPr>
                <a:t>Reserved Instances</a:t>
              </a:r>
            </a:p>
            <a:p>
              <a:pPr defTabSz="932563">
                <a:lnSpc>
                  <a:spcPts val="2419"/>
                </a:lnSpc>
              </a:pPr>
              <a:r>
                <a:rPr lang="en-US" sz="1400" kern="0">
                  <a:solidFill>
                    <a:prstClr val="black"/>
                  </a:solidFill>
                  <a:latin typeface="Segoe UI" panose="020B0502040204020203" pitchFamily="34" charset="0"/>
                  <a:cs typeface="Segoe UI" panose="020B0502040204020203" pitchFamily="34" charset="0"/>
                </a:rPr>
                <a:t>Azure Advisor</a:t>
              </a:r>
            </a:p>
            <a:p>
              <a:pPr defTabSz="932563">
                <a:lnSpc>
                  <a:spcPts val="2419"/>
                </a:lnSpc>
              </a:pPr>
              <a:endParaRPr lang="en-US" sz="1400" kern="0">
                <a:solidFill>
                  <a:prstClr val="black"/>
                </a:solidFill>
                <a:latin typeface="Segoe UI" panose="020B0502040204020203" pitchFamily="34" charset="0"/>
                <a:cs typeface="Segoe UI" panose="020B0502040204020203" pitchFamily="34" charset="0"/>
              </a:endParaRPr>
            </a:p>
            <a:p>
              <a:pPr defTabSz="932563">
                <a:lnSpc>
                  <a:spcPts val="2419"/>
                </a:lnSpc>
              </a:pPr>
              <a:endParaRPr lang="en-US" sz="1400" kern="0">
                <a:solidFill>
                  <a:prstClr val="black"/>
                </a:solidFill>
                <a:latin typeface="Segoe UI" panose="020B0502040204020203" pitchFamily="34" charset="0"/>
                <a:cs typeface="Segoe UI" panose="020B0502040204020203" pitchFamily="34" charset="0"/>
              </a:endParaRPr>
            </a:p>
            <a:p>
              <a:pPr defTabSz="932563">
                <a:lnSpc>
                  <a:spcPts val="2419"/>
                </a:lnSpc>
              </a:pPr>
              <a:endParaRPr lang="en-US" sz="1400" kern="0">
                <a:solidFill>
                  <a:prstClr val="black"/>
                </a:solidFill>
                <a:latin typeface="Segoe UI" panose="020B0502040204020203" pitchFamily="34" charset="0"/>
                <a:cs typeface="Segoe UI" panose="020B0502040204020203" pitchFamily="34" charset="0"/>
              </a:endParaRPr>
            </a:p>
          </p:txBody>
        </p:sp>
        <p:cxnSp>
          <p:nvCxnSpPr>
            <p:cNvPr id="26" name="Straight Connector 25">
              <a:extLst>
                <a:ext uri="{FF2B5EF4-FFF2-40B4-BE49-F238E27FC236}">
                  <a16:creationId xmlns:a16="http://schemas.microsoft.com/office/drawing/2014/main" id="{2E132497-9EB4-4C3E-AF72-629E5BC35084}"/>
                </a:ext>
              </a:extLst>
            </p:cNvPr>
            <p:cNvCxnSpPr/>
            <p:nvPr/>
          </p:nvCxnSpPr>
          <p:spPr>
            <a:xfrm>
              <a:off x="4802780" y="3497262"/>
              <a:ext cx="1874200"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98429DF5-B85E-43B6-9F6A-C3B00D0188F7}"/>
              </a:ext>
            </a:extLst>
          </p:cNvPr>
          <p:cNvGrpSpPr/>
          <p:nvPr/>
        </p:nvGrpSpPr>
        <p:grpSpPr>
          <a:xfrm>
            <a:off x="9276439" y="1965769"/>
            <a:ext cx="3052417" cy="3177633"/>
            <a:chOff x="9276439" y="1965769"/>
            <a:chExt cx="3052417" cy="3177633"/>
          </a:xfrm>
        </p:grpSpPr>
        <p:sp>
          <p:nvSpPr>
            <p:cNvPr id="17" name="Rectangle 16">
              <a:extLst>
                <a:ext uri="{FF2B5EF4-FFF2-40B4-BE49-F238E27FC236}">
                  <a16:creationId xmlns:a16="http://schemas.microsoft.com/office/drawing/2014/main" id="{F5CD584C-1B70-40F9-B463-A5671A3C5BC3}"/>
                </a:ext>
              </a:extLst>
            </p:cNvPr>
            <p:cNvSpPr/>
            <p:nvPr/>
          </p:nvSpPr>
          <p:spPr bwMode="auto">
            <a:xfrm>
              <a:off x="9280252" y="2916147"/>
              <a:ext cx="2140090" cy="51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lnSpc>
                  <a:spcPts val="2419"/>
                </a:lnSpc>
              </a:pPr>
              <a:r>
                <a:rPr lang="en-US" sz="3200" kern="0">
                  <a:solidFill>
                    <a:schemeClr val="accent1"/>
                  </a:solidFill>
                  <a:latin typeface="Segoe UI Semibold" panose="020B0502040204020203" pitchFamily="34" charset="0"/>
                  <a:cs typeface="Segoe UI Semibold" panose="020B0502040204020203" pitchFamily="34" charset="0"/>
                </a:rPr>
                <a:t>Reinvest</a:t>
              </a:r>
            </a:p>
          </p:txBody>
        </p:sp>
        <p:sp>
          <p:nvSpPr>
            <p:cNvPr id="169" name="cloud_2" title="Icon of a cloud made of two arrows pointing towards eachother">
              <a:extLst>
                <a:ext uri="{FF2B5EF4-FFF2-40B4-BE49-F238E27FC236}">
                  <a16:creationId xmlns:a16="http://schemas.microsoft.com/office/drawing/2014/main" id="{E74C3948-BDD4-BE49-AE4D-A7677B727323}"/>
                </a:ext>
              </a:extLst>
            </p:cNvPr>
            <p:cNvSpPr>
              <a:spLocks noChangeAspect="1" noEditPoints="1"/>
            </p:cNvSpPr>
            <p:nvPr/>
          </p:nvSpPr>
          <p:spPr bwMode="auto">
            <a:xfrm>
              <a:off x="9276439" y="1965769"/>
              <a:ext cx="1035203" cy="597391"/>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sq">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97"/>
              <a:endParaRPr lang="en-US">
                <a:solidFill>
                  <a:srgbClr val="FF0000"/>
                </a:solidFill>
                <a:latin typeface="Calibri" panose="020F0502020204030204"/>
              </a:endParaRPr>
            </a:p>
          </p:txBody>
        </p:sp>
        <p:sp>
          <p:nvSpPr>
            <p:cNvPr id="21" name="Rectangle 20">
              <a:extLst>
                <a:ext uri="{FF2B5EF4-FFF2-40B4-BE49-F238E27FC236}">
                  <a16:creationId xmlns:a16="http://schemas.microsoft.com/office/drawing/2014/main" id="{7B268C72-60F3-498A-AA1F-0E7316422005}"/>
                </a:ext>
              </a:extLst>
            </p:cNvPr>
            <p:cNvSpPr/>
            <p:nvPr/>
          </p:nvSpPr>
          <p:spPr bwMode="auto">
            <a:xfrm>
              <a:off x="9276439" y="3816300"/>
              <a:ext cx="1369352" cy="896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r>
                <a:rPr lang="en-US" sz="1600" kern="0">
                  <a:solidFill>
                    <a:prstClr val="black"/>
                  </a:solidFill>
                  <a:latin typeface="+mj-lt"/>
                  <a:cs typeface="Segoe UI" panose="020B0502040204020203" pitchFamily="34" charset="0"/>
                </a:rPr>
                <a:t>New projects</a:t>
              </a:r>
            </a:p>
            <a:p>
              <a:pPr defTabSz="932563"/>
              <a:endParaRPr lang="en-US" sz="1600" kern="0">
                <a:solidFill>
                  <a:prstClr val="black"/>
                </a:solidFill>
                <a:latin typeface="+mj-lt"/>
                <a:cs typeface="Segoe UI" panose="020B0502040204020203" pitchFamily="34" charset="0"/>
              </a:endParaRPr>
            </a:p>
          </p:txBody>
        </p:sp>
        <p:sp>
          <p:nvSpPr>
            <p:cNvPr id="25" name="Rectangle 24">
              <a:extLst>
                <a:ext uri="{FF2B5EF4-FFF2-40B4-BE49-F238E27FC236}">
                  <a16:creationId xmlns:a16="http://schemas.microsoft.com/office/drawing/2014/main" id="{5B109B4E-F148-4B12-8279-E1A351AFD1D0}"/>
                </a:ext>
              </a:extLst>
            </p:cNvPr>
            <p:cNvSpPr/>
            <p:nvPr/>
          </p:nvSpPr>
          <p:spPr bwMode="auto">
            <a:xfrm>
              <a:off x="9276439" y="4246447"/>
              <a:ext cx="3052417" cy="896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lnSpc>
                  <a:spcPts val="2419"/>
                </a:lnSpc>
              </a:pPr>
              <a:r>
                <a:rPr lang="en-US" sz="1400" kern="0">
                  <a:solidFill>
                    <a:prstClr val="black"/>
                  </a:solidFill>
                  <a:latin typeface="Segoe UI" panose="020B0502040204020203" pitchFamily="34" charset="0"/>
                  <a:cs typeface="Segoe UI" panose="020B0502040204020203" pitchFamily="34" charset="0"/>
                </a:rPr>
                <a:t>Migrate</a:t>
              </a:r>
            </a:p>
            <a:p>
              <a:pPr defTabSz="932563">
                <a:lnSpc>
                  <a:spcPts val="2419"/>
                </a:lnSpc>
              </a:pPr>
              <a:r>
                <a:rPr lang="en-US" sz="1400" kern="0">
                  <a:solidFill>
                    <a:prstClr val="black"/>
                  </a:solidFill>
                  <a:latin typeface="Segoe UI" panose="020B0502040204020203" pitchFamily="34" charset="0"/>
                  <a:cs typeface="Segoe UI" panose="020B0502040204020203" pitchFamily="34" charset="0"/>
                </a:rPr>
                <a:t>Modernize</a:t>
              </a:r>
            </a:p>
            <a:p>
              <a:pPr defTabSz="932563">
                <a:lnSpc>
                  <a:spcPts val="2419"/>
                </a:lnSpc>
              </a:pPr>
              <a:r>
                <a:rPr lang="en-US" sz="1400" kern="0">
                  <a:solidFill>
                    <a:prstClr val="black"/>
                  </a:solidFill>
                  <a:latin typeface="Segoe UI" panose="020B0502040204020203" pitchFamily="34" charset="0"/>
                  <a:cs typeface="Segoe UI" panose="020B0502040204020203" pitchFamily="34" charset="0"/>
                </a:rPr>
                <a:t>Secure &amp; Manage</a:t>
              </a:r>
            </a:p>
            <a:p>
              <a:pPr defTabSz="932563">
                <a:lnSpc>
                  <a:spcPts val="2419"/>
                </a:lnSpc>
              </a:pPr>
              <a:endParaRPr lang="en-US" sz="1400" kern="0">
                <a:solidFill>
                  <a:prstClr val="black"/>
                </a:solidFill>
                <a:latin typeface="Segoe UI" panose="020B0502040204020203" pitchFamily="34" charset="0"/>
                <a:cs typeface="Segoe UI" panose="020B0502040204020203" pitchFamily="34" charset="0"/>
              </a:endParaRPr>
            </a:p>
          </p:txBody>
        </p:sp>
        <p:cxnSp>
          <p:nvCxnSpPr>
            <p:cNvPr id="27" name="Straight Connector 26">
              <a:extLst>
                <a:ext uri="{FF2B5EF4-FFF2-40B4-BE49-F238E27FC236}">
                  <a16:creationId xmlns:a16="http://schemas.microsoft.com/office/drawing/2014/main" id="{C31E99C8-470F-4906-ACC7-02F9E2EFB5CA}"/>
                </a:ext>
              </a:extLst>
            </p:cNvPr>
            <p:cNvCxnSpPr/>
            <p:nvPr/>
          </p:nvCxnSpPr>
          <p:spPr>
            <a:xfrm>
              <a:off x="9280252" y="3497262"/>
              <a:ext cx="1874200"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B4AC4AA-E072-497E-9DC4-37DD861DB98A}"/>
              </a:ext>
            </a:extLst>
          </p:cNvPr>
          <p:cNvSpPr>
            <a:spLocks noGrp="1"/>
          </p:cNvSpPr>
          <p:nvPr>
            <p:ph type="title"/>
          </p:nvPr>
        </p:nvSpPr>
        <p:spPr/>
        <p:txBody>
          <a:bodyPr/>
          <a:lstStyle/>
          <a:p>
            <a:r>
              <a:rPr lang="en-US" dirty="0"/>
              <a:t>Ways to optimize</a:t>
            </a:r>
          </a:p>
        </p:txBody>
      </p:sp>
    </p:spTree>
    <p:extLst>
      <p:ext uri="{BB962C8B-B14F-4D97-AF65-F5344CB8AC3E}">
        <p14:creationId xmlns:p14="http://schemas.microsoft.com/office/powerpoint/2010/main" val="357062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additive="base">
                                        <p:cTn id="7" dur="1000" fill="hold"/>
                                        <p:tgtEl>
                                          <p:spTgt spid="168"/>
                                        </p:tgtEl>
                                        <p:attrNameLst>
                                          <p:attrName>ppt_x</p:attrName>
                                        </p:attrNameLst>
                                      </p:cBhvr>
                                      <p:tavLst>
                                        <p:tav tm="0">
                                          <p:val>
                                            <p:strVal val="1+#ppt_w/2"/>
                                          </p:val>
                                        </p:tav>
                                        <p:tav tm="100000">
                                          <p:val>
                                            <p:strVal val="#ppt_x"/>
                                          </p:val>
                                        </p:tav>
                                      </p:tavLst>
                                    </p:anim>
                                    <p:anim calcmode="lin" valueType="num">
                                      <p:cBhvr additive="base">
                                        <p:cTn id="8" dur="1000" fill="hold"/>
                                        <p:tgtEl>
                                          <p:spTgt spid="16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1+#ppt_w/2"/>
                                          </p:val>
                                        </p:tav>
                                        <p:tav tm="100000">
                                          <p:val>
                                            <p:strVal val="#ppt_x"/>
                                          </p:val>
                                        </p:tav>
                                      </p:tavLst>
                                    </p:anim>
                                    <p:anim calcmode="lin" valueType="num">
                                      <p:cBhvr additive="base">
                                        <p:cTn id="12" dur="10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0D03-A54E-48B1-932B-F8348693E3A3}"/>
              </a:ext>
            </a:extLst>
          </p:cNvPr>
          <p:cNvSpPr>
            <a:spLocks noGrp="1"/>
          </p:cNvSpPr>
          <p:nvPr>
            <p:ph type="title"/>
          </p:nvPr>
        </p:nvSpPr>
        <p:spPr>
          <a:xfrm>
            <a:off x="600059" y="1921028"/>
            <a:ext cx="11239464" cy="1130181"/>
          </a:xfrm>
        </p:spPr>
        <p:txBody>
          <a:bodyPr/>
          <a:lstStyle/>
          <a:p>
            <a:r>
              <a:rPr lang="en-US">
                <a:solidFill>
                  <a:schemeClr val="accent1"/>
                </a:solidFill>
              </a:rPr>
              <a:t>Analyze</a:t>
            </a:r>
            <a:br>
              <a:rPr lang="en-US"/>
            </a:br>
            <a:endParaRPr lang="en-US"/>
          </a:p>
        </p:txBody>
      </p:sp>
      <p:sp>
        <p:nvSpPr>
          <p:cNvPr id="3" name="TextBox 2">
            <a:extLst>
              <a:ext uri="{FF2B5EF4-FFF2-40B4-BE49-F238E27FC236}">
                <a16:creationId xmlns:a16="http://schemas.microsoft.com/office/drawing/2014/main" id="{EFDE8EB4-5C5C-4F80-A4A2-592D11CDB119}"/>
              </a:ext>
            </a:extLst>
          </p:cNvPr>
          <p:cNvSpPr txBox="1"/>
          <p:nvPr/>
        </p:nvSpPr>
        <p:spPr>
          <a:xfrm>
            <a:off x="605388" y="3889514"/>
            <a:ext cx="5307040" cy="1181862"/>
          </a:xfrm>
          <a:prstGeom prst="rect">
            <a:avLst/>
          </a:prstGeom>
          <a:noFill/>
        </p:spPr>
        <p:txBody>
          <a:bodyPr wrap="square" lIns="0" tIns="146304" rIns="182880" bIns="146304" rtlCol="0">
            <a:spAutoFit/>
          </a:bodyPr>
          <a:lstStyle/>
          <a:p>
            <a:pPr lvl="0"/>
            <a:r>
              <a:rPr lang="en-US"/>
              <a:t>Azure Cost Management</a:t>
            </a:r>
          </a:p>
          <a:p>
            <a:pPr lvl="1"/>
            <a:endParaRPr lang="en-US"/>
          </a:p>
          <a:p>
            <a:pPr>
              <a:lnSpc>
                <a:spcPct val="90000"/>
              </a:lnSpc>
              <a:spcAft>
                <a:spcPts val="600"/>
              </a:spcAft>
            </a:pPr>
            <a:endParaRPr lang="en-US" sz="2400">
              <a:gradFill>
                <a:gsLst>
                  <a:gs pos="2917">
                    <a:schemeClr val="tx1"/>
                  </a:gs>
                  <a:gs pos="30000">
                    <a:schemeClr val="tx1"/>
                  </a:gs>
                </a:gsLst>
                <a:lin ang="5400000" scaled="0"/>
              </a:gradFill>
            </a:endParaRPr>
          </a:p>
        </p:txBody>
      </p:sp>
      <p:sp>
        <p:nvSpPr>
          <p:cNvPr id="7" name="Rectangle 6">
            <a:extLst>
              <a:ext uri="{FF2B5EF4-FFF2-40B4-BE49-F238E27FC236}">
                <a16:creationId xmlns:a16="http://schemas.microsoft.com/office/drawing/2014/main" id="{925DCC61-B293-49D5-B967-77FB6116FB8D}"/>
              </a:ext>
            </a:extLst>
          </p:cNvPr>
          <p:cNvSpPr/>
          <p:nvPr/>
        </p:nvSpPr>
        <p:spPr bwMode="auto">
          <a:xfrm>
            <a:off x="600059" y="2870585"/>
            <a:ext cx="5021005" cy="62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fontAlgn="base">
              <a:lnSpc>
                <a:spcPts val="2420"/>
              </a:lnSpc>
              <a:defRPr/>
            </a:pPr>
            <a:r>
              <a:rPr lang="en-US" sz="2400" kern="0" dirty="0">
                <a:solidFill>
                  <a:schemeClr val="tx1"/>
                </a:solidFill>
                <a:latin typeface="Segoe UI Semibold" panose="020B0502040204020203" pitchFamily="34" charset="0"/>
                <a:ea typeface="Segoe UI" charset="0"/>
                <a:cs typeface="Segoe UI Semibold" panose="020B0502040204020203" pitchFamily="34" charset="0"/>
              </a:rPr>
              <a:t>Azure provides you the tools that are needed to help </a:t>
            </a:r>
            <a:r>
              <a:rPr lang="en-US" sz="2400" kern="0" dirty="0">
                <a:solidFill>
                  <a:srgbClr val="0078D4"/>
                </a:solidFill>
                <a:latin typeface="Segoe UI Semibold" panose="020B0502040204020203" pitchFamily="34" charset="0"/>
                <a:ea typeface="Segoe UI" charset="0"/>
                <a:cs typeface="Segoe UI Semibold" panose="020B0502040204020203" pitchFamily="34" charset="0"/>
              </a:rPr>
              <a:t>analyze</a:t>
            </a:r>
            <a:r>
              <a:rPr lang="en-US" sz="2400" kern="0" dirty="0">
                <a:solidFill>
                  <a:srgbClr val="1A1A1A"/>
                </a:solidFill>
                <a:latin typeface="Segoe UI Semibold"/>
                <a:cs typeface="Segoe UI Semibold"/>
              </a:rPr>
              <a:t> your spending</a:t>
            </a:r>
            <a:endParaRPr lang="en-US" dirty="0">
              <a:cs typeface="Segoe UI"/>
            </a:endParaRPr>
          </a:p>
        </p:txBody>
      </p:sp>
      <p:sp>
        <p:nvSpPr>
          <p:cNvPr id="6" name="circle" title="Icon of a circle with three smaller circles on it">
            <a:extLst>
              <a:ext uri="{FF2B5EF4-FFF2-40B4-BE49-F238E27FC236}">
                <a16:creationId xmlns:a16="http://schemas.microsoft.com/office/drawing/2014/main" id="{DF10AF00-8179-447F-8633-6304C4661620}"/>
              </a:ext>
            </a:extLst>
          </p:cNvPr>
          <p:cNvSpPr>
            <a:spLocks noChangeAspect="1" noEditPoints="1"/>
          </p:cNvSpPr>
          <p:nvPr/>
        </p:nvSpPr>
        <p:spPr bwMode="auto">
          <a:xfrm>
            <a:off x="600059" y="1030831"/>
            <a:ext cx="682733" cy="694071"/>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lin ang="5400000" scaled="1"/>
              </a:gradFill>
              <a:latin typeface="Calibri" panose="020F0502020204030204"/>
            </a:endParaRPr>
          </a:p>
        </p:txBody>
      </p:sp>
      <p:pic>
        <p:nvPicPr>
          <p:cNvPr id="11" name="Picture 10">
            <a:extLst>
              <a:ext uri="{FF2B5EF4-FFF2-40B4-BE49-F238E27FC236}">
                <a16:creationId xmlns:a16="http://schemas.microsoft.com/office/drawing/2014/main" id="{53EEE591-8965-428F-988E-1B80A3C6C76E}"/>
              </a:ext>
            </a:extLst>
          </p:cNvPr>
          <p:cNvPicPr>
            <a:picLocks noChangeAspect="1"/>
          </p:cNvPicPr>
          <p:nvPr/>
        </p:nvPicPr>
        <p:blipFill>
          <a:blip r:embed="rId3"/>
          <a:stretch>
            <a:fillRect/>
          </a:stretch>
        </p:blipFill>
        <p:spPr>
          <a:xfrm>
            <a:off x="6114375" y="903"/>
            <a:ext cx="6322100" cy="6992718"/>
          </a:xfrm>
          <a:prstGeom prst="rect">
            <a:avLst/>
          </a:prstGeom>
        </p:spPr>
      </p:pic>
    </p:spTree>
    <p:extLst>
      <p:ext uri="{BB962C8B-B14F-4D97-AF65-F5344CB8AC3E}">
        <p14:creationId xmlns:p14="http://schemas.microsoft.com/office/powerpoint/2010/main" val="3512701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p:txBody>
          <a:bodyPr/>
          <a:lstStyle/>
          <a:p>
            <a:r>
              <a:rPr lang="en-GB" dirty="0"/>
              <a:t>Demo</a:t>
            </a:r>
            <a:endParaRPr lang="en-US" dirty="0"/>
          </a:p>
        </p:txBody>
      </p:sp>
      <p:sp>
        <p:nvSpPr>
          <p:cNvPr id="2" name="Text Placeholder 1">
            <a:extLst>
              <a:ext uri="{FF2B5EF4-FFF2-40B4-BE49-F238E27FC236}">
                <a16:creationId xmlns:a16="http://schemas.microsoft.com/office/drawing/2014/main" id="{E653D1D0-9E04-4C6F-97DF-942A86B0923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1974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4"/>
          <a:srcRect l="584" t="9952" r="2677" b="15206"/>
          <a:stretch/>
        </p:blipFill>
        <p:spPr>
          <a:xfrm>
            <a:off x="503237" y="1211262"/>
            <a:ext cx="2514600" cy="2514600"/>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3017837" y="1211262"/>
            <a:ext cx="8382000" cy="2514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600"/>
              </a:spcBef>
              <a:spcAft>
                <a:spcPts val="600"/>
              </a:spcAft>
            </a:pPr>
            <a:r>
              <a:rPr lang="en-US" sz="2000" b="1" dirty="0">
                <a:solidFill>
                  <a:schemeClr val="tx1"/>
                </a:solidFill>
                <a:ea typeface="Segoe UI Light" charset="0"/>
                <a:cs typeface="Segoe UI Light" charset="0"/>
              </a:rPr>
              <a:t>Shawn </a:t>
            </a:r>
            <a:r>
              <a:rPr lang="en-US" sz="2000" b="1" dirty="0" err="1">
                <a:solidFill>
                  <a:schemeClr val="tx1"/>
                </a:solidFill>
                <a:ea typeface="Segoe UI Light" charset="0"/>
                <a:cs typeface="Segoe UI Light" charset="0"/>
              </a:rPr>
              <a:t>Weisfeld</a:t>
            </a:r>
            <a:endParaRPr lang="en-US" sz="2000" b="1"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Cloud Solution Architect</a:t>
            </a:r>
          </a:p>
          <a:p>
            <a:pPr>
              <a:spcBef>
                <a:spcPts val="600"/>
              </a:spcBef>
              <a:spcAft>
                <a:spcPts val="600"/>
              </a:spcAft>
            </a:pPr>
            <a:r>
              <a:rPr lang="en-US" sz="2000" dirty="0">
                <a:solidFill>
                  <a:schemeClr val="tx1"/>
                </a:solidFill>
                <a:ea typeface="Segoe UI Light" charset="0"/>
                <a:cs typeface="Segoe UI Light" charset="0"/>
              </a:rPr>
              <a:t>Microsoft – One Commercial Partner Technical Team</a:t>
            </a:r>
          </a:p>
          <a:p>
            <a:pPr>
              <a:spcBef>
                <a:spcPts val="600"/>
              </a:spcBef>
              <a:spcAft>
                <a:spcPts val="600"/>
              </a:spcAft>
            </a:pPr>
            <a:r>
              <a:rPr lang="en-US" sz="2000" u="sng" dirty="0">
                <a:solidFill>
                  <a:schemeClr val="bg1"/>
                </a:solidFill>
                <a:hlinkClick r:id="rId5"/>
              </a:rPr>
              <a:t>sweisfel@microsoft.com</a:t>
            </a:r>
            <a:r>
              <a:rPr lang="en-US" sz="2000" u="sng" dirty="0">
                <a:solidFill>
                  <a:schemeClr val="bg1"/>
                </a:solidFill>
              </a:rPr>
              <a:t> </a:t>
            </a:r>
            <a:endParaRPr lang="en-US" sz="2000" dirty="0">
              <a:solidFill>
                <a:schemeClr val="tx1"/>
              </a:solidFill>
              <a:ea typeface="Segoe UI Light" charset="0"/>
              <a:cs typeface="Segoe UI Light" charset="0"/>
            </a:endParaRPr>
          </a:p>
          <a:p>
            <a:pPr>
              <a:spcBef>
                <a:spcPts val="600"/>
              </a:spcBef>
              <a:spcAft>
                <a:spcPts val="600"/>
              </a:spcAft>
            </a:pPr>
            <a:r>
              <a:rPr lang="en-US" sz="2000" dirty="0">
                <a:solidFill>
                  <a:schemeClr val="tx1"/>
                </a:solidFill>
                <a:ea typeface="Segoe UI Light" charset="0"/>
                <a:cs typeface="Segoe UI Light" charset="0"/>
              </a:rPr>
              <a:t>Austin, TX</a:t>
            </a:r>
          </a:p>
        </p:txBody>
      </p:sp>
    </p:spTree>
    <p:custDataLst>
      <p:tags r:id="rId1"/>
    </p:custDataLst>
    <p:extLst>
      <p:ext uri="{BB962C8B-B14F-4D97-AF65-F5344CB8AC3E}">
        <p14:creationId xmlns:p14="http://schemas.microsoft.com/office/powerpoint/2010/main" val="615709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0D03-A54E-48B1-932B-F8348693E3A3}"/>
              </a:ext>
            </a:extLst>
          </p:cNvPr>
          <p:cNvSpPr>
            <a:spLocks noGrp="1"/>
          </p:cNvSpPr>
          <p:nvPr>
            <p:ph type="title"/>
          </p:nvPr>
        </p:nvSpPr>
        <p:spPr>
          <a:xfrm>
            <a:off x="600059" y="2093151"/>
            <a:ext cx="11239464" cy="1130181"/>
          </a:xfrm>
        </p:spPr>
        <p:txBody>
          <a:bodyPr/>
          <a:lstStyle/>
          <a:p>
            <a:r>
              <a:rPr lang="en-US">
                <a:solidFill>
                  <a:schemeClr val="accent1"/>
                </a:solidFill>
              </a:rPr>
              <a:t>Save</a:t>
            </a:r>
            <a:br>
              <a:rPr lang="en-US"/>
            </a:br>
            <a:endParaRPr lang="en-US"/>
          </a:p>
        </p:txBody>
      </p:sp>
      <p:sp>
        <p:nvSpPr>
          <p:cNvPr id="3" name="TextBox 2">
            <a:extLst>
              <a:ext uri="{FF2B5EF4-FFF2-40B4-BE49-F238E27FC236}">
                <a16:creationId xmlns:a16="http://schemas.microsoft.com/office/drawing/2014/main" id="{EFDE8EB4-5C5C-4F80-A4A2-592D11CDB119}"/>
              </a:ext>
            </a:extLst>
          </p:cNvPr>
          <p:cNvSpPr txBox="1"/>
          <p:nvPr/>
        </p:nvSpPr>
        <p:spPr>
          <a:xfrm>
            <a:off x="605388" y="3570892"/>
            <a:ext cx="5307040" cy="2151358"/>
          </a:xfrm>
          <a:prstGeom prst="rect">
            <a:avLst/>
          </a:prstGeom>
          <a:noFill/>
        </p:spPr>
        <p:txBody>
          <a:bodyPr wrap="square" lIns="0" tIns="146304" rIns="182880" bIns="146304" rtlCol="0">
            <a:spAutoFit/>
          </a:bodyPr>
          <a:lstStyle/>
          <a:p>
            <a:pPr lvl="0">
              <a:lnSpc>
                <a:spcPct val="150000"/>
              </a:lnSpc>
            </a:pPr>
            <a:r>
              <a:rPr lang="en-US"/>
              <a:t>Reserved Instances</a:t>
            </a:r>
          </a:p>
          <a:p>
            <a:pPr lvl="0">
              <a:lnSpc>
                <a:spcPct val="150000"/>
              </a:lnSpc>
            </a:pPr>
            <a:r>
              <a:rPr lang="en-US"/>
              <a:t>Azure Hybrid Benefit</a:t>
            </a:r>
          </a:p>
          <a:p>
            <a:pPr lvl="0">
              <a:lnSpc>
                <a:spcPct val="150000"/>
              </a:lnSpc>
            </a:pPr>
            <a:r>
              <a:rPr lang="en-US"/>
              <a:t>Azure Advisor</a:t>
            </a:r>
          </a:p>
          <a:p>
            <a:pPr lvl="1"/>
            <a:endParaRPr lang="en-US"/>
          </a:p>
          <a:p>
            <a:pPr>
              <a:lnSpc>
                <a:spcPct val="90000"/>
              </a:lnSpc>
              <a:spcAft>
                <a:spcPts val="600"/>
              </a:spcAft>
            </a:pPr>
            <a:endParaRPr lang="en-US" sz="2400">
              <a:gradFill>
                <a:gsLst>
                  <a:gs pos="2917">
                    <a:schemeClr val="tx1"/>
                  </a:gs>
                  <a:gs pos="30000">
                    <a:schemeClr val="tx1"/>
                  </a:gs>
                </a:gsLst>
                <a:lin ang="5400000" scaled="0"/>
              </a:gradFill>
            </a:endParaRPr>
          </a:p>
        </p:txBody>
      </p:sp>
      <p:sp>
        <p:nvSpPr>
          <p:cNvPr id="7" name="Rectangle 6">
            <a:extLst>
              <a:ext uri="{FF2B5EF4-FFF2-40B4-BE49-F238E27FC236}">
                <a16:creationId xmlns:a16="http://schemas.microsoft.com/office/drawing/2014/main" id="{925DCC61-B293-49D5-B967-77FB6116FB8D}"/>
              </a:ext>
            </a:extLst>
          </p:cNvPr>
          <p:cNvSpPr/>
          <p:nvPr/>
        </p:nvSpPr>
        <p:spPr bwMode="auto">
          <a:xfrm>
            <a:off x="600059" y="2928484"/>
            <a:ext cx="5254401" cy="62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32114" rtl="0" eaLnBrk="1" fontAlgn="base" latinLnBrk="0" hangingPunct="1">
              <a:lnSpc>
                <a:spcPts val="2420"/>
              </a:lnSpc>
              <a:spcBef>
                <a:spcPts val="0"/>
              </a:spcBef>
              <a:spcAft>
                <a:spcPts val="0"/>
              </a:spcAft>
              <a:buClrTx/>
              <a:buSzTx/>
              <a:buFontTx/>
              <a:buNone/>
              <a:tabLst/>
              <a:defRPr/>
            </a:pPr>
            <a:r>
              <a:rPr lang="en-US" sz="2400" kern="0" dirty="0">
                <a:solidFill>
                  <a:schemeClr val="accent1"/>
                </a:solidFill>
                <a:latin typeface="Segoe UI Semibold" panose="020B0502040204020203" pitchFamily="34" charset="0"/>
                <a:cs typeface="Segoe UI Semibold" panose="020B0502040204020203" pitchFamily="34" charset="0"/>
              </a:rPr>
              <a:t>Save</a:t>
            </a:r>
            <a:r>
              <a:rPr lang="en-US" sz="2400" kern="0" dirty="0">
                <a:solidFill>
                  <a:schemeClr val="accent1"/>
                </a:solidFill>
                <a:latin typeface="Segoe UI Semibold" panose="020B0502040204020203" pitchFamily="34" charset="0"/>
                <a:ea typeface="Segoe UI" charset="0"/>
                <a:cs typeface="Segoe UI Semibold" panose="020B0502040204020203" pitchFamily="34" charset="0"/>
              </a:rPr>
              <a:t> </a:t>
            </a:r>
            <a:r>
              <a:rPr lang="en-US" sz="2400" kern="0" dirty="0">
                <a:solidFill>
                  <a:schemeClr val="tx1"/>
                </a:solidFill>
                <a:latin typeface="Segoe UI Semibold" panose="020B0502040204020203" pitchFamily="34" charset="0"/>
                <a:ea typeface="Segoe UI" charset="0"/>
                <a:cs typeface="Segoe UI Semibold" panose="020B0502040204020203" pitchFamily="34" charset="0"/>
              </a:rPr>
              <a:t>by optimizing licensing and right-sizing</a:t>
            </a:r>
            <a:endParaRPr kumimoji="0" lang="en-US" sz="2400" u="none" strike="noStrike" kern="0" cap="none" spc="0" normalizeH="0" baseline="0" noProof="0" dirty="0">
              <a:ln>
                <a:noFill/>
              </a:ln>
              <a:solidFill>
                <a:schemeClr val="tx1"/>
              </a:solidFill>
              <a:effectLst/>
              <a:uLnTx/>
              <a:uFillTx/>
              <a:latin typeface="Segoe UI Semibold" panose="020B0502040204020203" pitchFamily="34" charset="0"/>
              <a:ea typeface="Segoe UI" charset="0"/>
              <a:cs typeface="Segoe UI Semibold" panose="020B0502040204020203" pitchFamily="34" charset="0"/>
            </a:endParaRPr>
          </a:p>
        </p:txBody>
      </p:sp>
      <p:sp>
        <p:nvSpPr>
          <p:cNvPr id="8" name="money_2" title="Icon of a dollar sign with an arrow around it pointing clockwise">
            <a:extLst>
              <a:ext uri="{FF2B5EF4-FFF2-40B4-BE49-F238E27FC236}">
                <a16:creationId xmlns:a16="http://schemas.microsoft.com/office/drawing/2014/main" id="{1999DF7A-2425-4D95-8557-76949F679092}"/>
              </a:ext>
            </a:extLst>
          </p:cNvPr>
          <p:cNvSpPr>
            <a:spLocks noChangeAspect="1" noEditPoints="1"/>
          </p:cNvSpPr>
          <p:nvPr/>
        </p:nvSpPr>
        <p:spPr bwMode="auto">
          <a:xfrm>
            <a:off x="1180818" y="1457822"/>
            <a:ext cx="403826" cy="419369"/>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97"/>
            <a:endParaRPr lang="en-US">
              <a:gradFill>
                <a:gsLst>
                  <a:gs pos="0">
                    <a:srgbClr val="505050"/>
                  </a:gs>
                  <a:gs pos="100000">
                    <a:srgbClr val="505050"/>
                  </a:gs>
                </a:gsLst>
                <a:lin ang="5400000" scaled="1"/>
              </a:gradFill>
              <a:latin typeface="Calibri" panose="020F0502020204030204"/>
            </a:endParaRPr>
          </a:p>
        </p:txBody>
      </p:sp>
      <p:sp>
        <p:nvSpPr>
          <p:cNvPr id="9" name="cloud" title="Icon of a cloud">
            <a:extLst>
              <a:ext uri="{FF2B5EF4-FFF2-40B4-BE49-F238E27FC236}">
                <a16:creationId xmlns:a16="http://schemas.microsoft.com/office/drawing/2014/main" id="{EE20FDD9-3D41-46E0-8134-8DFCE4708687}"/>
              </a:ext>
            </a:extLst>
          </p:cNvPr>
          <p:cNvSpPr>
            <a:spLocks noChangeAspect="1"/>
          </p:cNvSpPr>
          <p:nvPr/>
        </p:nvSpPr>
        <p:spPr bwMode="auto">
          <a:xfrm>
            <a:off x="600059" y="1234089"/>
            <a:ext cx="789677" cy="61323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8169"/>
              <a:gd name="connsiteY0" fmla="*/ 9954 h 10000"/>
              <a:gd name="connsiteX1" fmla="*/ 8169 w 8169"/>
              <a:gd name="connsiteY1" fmla="*/ 10000 h 10000"/>
              <a:gd name="connsiteX2" fmla="*/ 2558 w 8169"/>
              <a:gd name="connsiteY2" fmla="*/ 10000 h 10000"/>
              <a:gd name="connsiteX3" fmla="*/ 2558 w 8169"/>
              <a:gd name="connsiteY3" fmla="*/ 10000 h 10000"/>
              <a:gd name="connsiteX4" fmla="*/ 2500 w 8169"/>
              <a:gd name="connsiteY4" fmla="*/ 10000 h 10000"/>
              <a:gd name="connsiteX5" fmla="*/ 0 w 8169"/>
              <a:gd name="connsiteY5" fmla="*/ 5991 h 10000"/>
              <a:gd name="connsiteX6" fmla="*/ 2500 w 8169"/>
              <a:gd name="connsiteY6" fmla="*/ 2028 h 10000"/>
              <a:gd name="connsiteX7" fmla="*/ 3023 w 8169"/>
              <a:gd name="connsiteY7" fmla="*/ 2074 h 10000"/>
              <a:gd name="connsiteX8" fmla="*/ 5349 w 8169"/>
              <a:gd name="connsiteY8" fmla="*/ 0 h 10000"/>
              <a:gd name="connsiteX9" fmla="*/ 8081 w 8169"/>
              <a:gd name="connsiteY9" fmla="*/ 3917 h 10000"/>
              <a:gd name="connsiteX10" fmla="*/ 8081 w 8169"/>
              <a:gd name="connsiteY10" fmla="*/ 3917 h 10000"/>
              <a:gd name="connsiteX11" fmla="*/ 8169 w 8169"/>
              <a:gd name="connsiteY11" fmla="*/ 9954 h 10000"/>
              <a:gd name="connsiteX0" fmla="*/ 10000 w 11145"/>
              <a:gd name="connsiteY0" fmla="*/ 9954 h 11423"/>
              <a:gd name="connsiteX1" fmla="*/ 10000 w 11145"/>
              <a:gd name="connsiteY1" fmla="*/ 10000 h 11423"/>
              <a:gd name="connsiteX2" fmla="*/ 3131 w 11145"/>
              <a:gd name="connsiteY2" fmla="*/ 10000 h 11423"/>
              <a:gd name="connsiteX3" fmla="*/ 3131 w 11145"/>
              <a:gd name="connsiteY3" fmla="*/ 10000 h 11423"/>
              <a:gd name="connsiteX4" fmla="*/ 3060 w 11145"/>
              <a:gd name="connsiteY4" fmla="*/ 10000 h 11423"/>
              <a:gd name="connsiteX5" fmla="*/ 0 w 11145"/>
              <a:gd name="connsiteY5" fmla="*/ 5991 h 11423"/>
              <a:gd name="connsiteX6" fmla="*/ 3060 w 11145"/>
              <a:gd name="connsiteY6" fmla="*/ 2028 h 11423"/>
              <a:gd name="connsiteX7" fmla="*/ 3701 w 11145"/>
              <a:gd name="connsiteY7" fmla="*/ 2074 h 11423"/>
              <a:gd name="connsiteX8" fmla="*/ 6548 w 11145"/>
              <a:gd name="connsiteY8" fmla="*/ 0 h 11423"/>
              <a:gd name="connsiteX9" fmla="*/ 9892 w 11145"/>
              <a:gd name="connsiteY9" fmla="*/ 3917 h 11423"/>
              <a:gd name="connsiteX10" fmla="*/ 9892 w 11145"/>
              <a:gd name="connsiteY10" fmla="*/ 3917 h 11423"/>
              <a:gd name="connsiteX11" fmla="*/ 11145 w 11145"/>
              <a:gd name="connsiteY11" fmla="*/ 11423 h 11423"/>
              <a:gd name="connsiteX0" fmla="*/ 10000 w 10000"/>
              <a:gd name="connsiteY0" fmla="*/ 9954 h 10000"/>
              <a:gd name="connsiteX1" fmla="*/ 10000 w 10000"/>
              <a:gd name="connsiteY1" fmla="*/ 10000 h 10000"/>
              <a:gd name="connsiteX2" fmla="*/ 3131 w 10000"/>
              <a:gd name="connsiteY2" fmla="*/ 10000 h 10000"/>
              <a:gd name="connsiteX3" fmla="*/ 3131 w 10000"/>
              <a:gd name="connsiteY3" fmla="*/ 10000 h 10000"/>
              <a:gd name="connsiteX4" fmla="*/ 3060 w 10000"/>
              <a:gd name="connsiteY4" fmla="*/ 10000 h 10000"/>
              <a:gd name="connsiteX5" fmla="*/ 0 w 10000"/>
              <a:gd name="connsiteY5" fmla="*/ 5991 h 10000"/>
              <a:gd name="connsiteX6" fmla="*/ 3060 w 10000"/>
              <a:gd name="connsiteY6" fmla="*/ 2028 h 10000"/>
              <a:gd name="connsiteX7" fmla="*/ 3701 w 10000"/>
              <a:gd name="connsiteY7" fmla="*/ 2074 h 10000"/>
              <a:gd name="connsiteX8" fmla="*/ 6548 w 10000"/>
              <a:gd name="connsiteY8" fmla="*/ 0 h 10000"/>
              <a:gd name="connsiteX9" fmla="*/ 9892 w 10000"/>
              <a:gd name="connsiteY9" fmla="*/ 3917 h 10000"/>
              <a:gd name="connsiteX10" fmla="*/ 9892 w 10000"/>
              <a:gd name="connsiteY10" fmla="*/ 3917 h 10000"/>
              <a:gd name="connsiteX0" fmla="*/ 10000 w 10000"/>
              <a:gd name="connsiteY0" fmla="*/ 9954 h 10071"/>
              <a:gd name="connsiteX1" fmla="*/ 9615 w 10000"/>
              <a:gd name="connsiteY1" fmla="*/ 10071 h 10071"/>
              <a:gd name="connsiteX2" fmla="*/ 3131 w 10000"/>
              <a:gd name="connsiteY2" fmla="*/ 10000 h 10071"/>
              <a:gd name="connsiteX3" fmla="*/ 3131 w 10000"/>
              <a:gd name="connsiteY3" fmla="*/ 10000 h 10071"/>
              <a:gd name="connsiteX4" fmla="*/ 3060 w 10000"/>
              <a:gd name="connsiteY4" fmla="*/ 10000 h 10071"/>
              <a:gd name="connsiteX5" fmla="*/ 0 w 10000"/>
              <a:gd name="connsiteY5" fmla="*/ 5991 h 10071"/>
              <a:gd name="connsiteX6" fmla="*/ 3060 w 10000"/>
              <a:gd name="connsiteY6" fmla="*/ 2028 h 10071"/>
              <a:gd name="connsiteX7" fmla="*/ 3701 w 10000"/>
              <a:gd name="connsiteY7" fmla="*/ 2074 h 10071"/>
              <a:gd name="connsiteX8" fmla="*/ 6548 w 10000"/>
              <a:gd name="connsiteY8" fmla="*/ 0 h 10071"/>
              <a:gd name="connsiteX9" fmla="*/ 9892 w 10000"/>
              <a:gd name="connsiteY9" fmla="*/ 3917 h 10071"/>
              <a:gd name="connsiteX10" fmla="*/ 9892 w 10000"/>
              <a:gd name="connsiteY10" fmla="*/ 3917 h 10071"/>
              <a:gd name="connsiteX0" fmla="*/ 9615 w 9892"/>
              <a:gd name="connsiteY0" fmla="*/ 10071 h 10071"/>
              <a:gd name="connsiteX1" fmla="*/ 3131 w 9892"/>
              <a:gd name="connsiteY1" fmla="*/ 10000 h 10071"/>
              <a:gd name="connsiteX2" fmla="*/ 3131 w 9892"/>
              <a:gd name="connsiteY2" fmla="*/ 10000 h 10071"/>
              <a:gd name="connsiteX3" fmla="*/ 3060 w 9892"/>
              <a:gd name="connsiteY3" fmla="*/ 10000 h 10071"/>
              <a:gd name="connsiteX4" fmla="*/ 0 w 9892"/>
              <a:gd name="connsiteY4" fmla="*/ 5991 h 10071"/>
              <a:gd name="connsiteX5" fmla="*/ 3060 w 9892"/>
              <a:gd name="connsiteY5" fmla="*/ 2028 h 10071"/>
              <a:gd name="connsiteX6" fmla="*/ 3701 w 9892"/>
              <a:gd name="connsiteY6" fmla="*/ 2074 h 10071"/>
              <a:gd name="connsiteX7" fmla="*/ 6548 w 9892"/>
              <a:gd name="connsiteY7" fmla="*/ 0 h 10071"/>
              <a:gd name="connsiteX8" fmla="*/ 9892 w 9892"/>
              <a:gd name="connsiteY8" fmla="*/ 3917 h 10071"/>
              <a:gd name="connsiteX9" fmla="*/ 9892 w 9892"/>
              <a:gd name="connsiteY9" fmla="*/ 3917 h 10071"/>
              <a:gd name="connsiteX0" fmla="*/ 9943 w 10000"/>
              <a:gd name="connsiteY0" fmla="*/ 10070 h 10070"/>
              <a:gd name="connsiteX1" fmla="*/ 3165 w 10000"/>
              <a:gd name="connsiteY1" fmla="*/ 9930 h 10070"/>
              <a:gd name="connsiteX2" fmla="*/ 3165 w 10000"/>
              <a:gd name="connsiteY2" fmla="*/ 9930 h 10070"/>
              <a:gd name="connsiteX3" fmla="*/ 3093 w 10000"/>
              <a:gd name="connsiteY3" fmla="*/ 9930 h 10070"/>
              <a:gd name="connsiteX4" fmla="*/ 0 w 10000"/>
              <a:gd name="connsiteY4" fmla="*/ 5949 h 10070"/>
              <a:gd name="connsiteX5" fmla="*/ 3093 w 10000"/>
              <a:gd name="connsiteY5" fmla="*/ 2014 h 10070"/>
              <a:gd name="connsiteX6" fmla="*/ 3741 w 10000"/>
              <a:gd name="connsiteY6" fmla="*/ 2059 h 10070"/>
              <a:gd name="connsiteX7" fmla="*/ 6619 w 10000"/>
              <a:gd name="connsiteY7" fmla="*/ 0 h 10070"/>
              <a:gd name="connsiteX8" fmla="*/ 10000 w 10000"/>
              <a:gd name="connsiteY8" fmla="*/ 3889 h 10070"/>
              <a:gd name="connsiteX9" fmla="*/ 10000 w 10000"/>
              <a:gd name="connsiteY9" fmla="*/ 3889 h 10070"/>
              <a:gd name="connsiteX0" fmla="*/ 9832 w 10000"/>
              <a:gd name="connsiteY0" fmla="*/ 9930 h 9930"/>
              <a:gd name="connsiteX1" fmla="*/ 3165 w 10000"/>
              <a:gd name="connsiteY1" fmla="*/ 9930 h 9930"/>
              <a:gd name="connsiteX2" fmla="*/ 3165 w 10000"/>
              <a:gd name="connsiteY2" fmla="*/ 9930 h 9930"/>
              <a:gd name="connsiteX3" fmla="*/ 3093 w 10000"/>
              <a:gd name="connsiteY3" fmla="*/ 9930 h 9930"/>
              <a:gd name="connsiteX4" fmla="*/ 0 w 10000"/>
              <a:gd name="connsiteY4" fmla="*/ 5949 h 9930"/>
              <a:gd name="connsiteX5" fmla="*/ 3093 w 10000"/>
              <a:gd name="connsiteY5" fmla="*/ 2014 h 9930"/>
              <a:gd name="connsiteX6" fmla="*/ 3741 w 10000"/>
              <a:gd name="connsiteY6" fmla="*/ 2059 h 9930"/>
              <a:gd name="connsiteX7" fmla="*/ 6619 w 10000"/>
              <a:gd name="connsiteY7" fmla="*/ 0 h 9930"/>
              <a:gd name="connsiteX8" fmla="*/ 10000 w 10000"/>
              <a:gd name="connsiteY8" fmla="*/ 3889 h 9930"/>
              <a:gd name="connsiteX9" fmla="*/ 10000 w 10000"/>
              <a:gd name="connsiteY9" fmla="*/ 3889 h 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9930">
                <a:moveTo>
                  <a:pt x="9832" y="9930"/>
                </a:moveTo>
                <a:lnTo>
                  <a:pt x="3165" y="9930"/>
                </a:lnTo>
                <a:lnTo>
                  <a:pt x="3165" y="9930"/>
                </a:lnTo>
                <a:lnTo>
                  <a:pt x="3093" y="9930"/>
                </a:lnTo>
                <a:cubicBezTo>
                  <a:pt x="1403" y="9930"/>
                  <a:pt x="0" y="8145"/>
                  <a:pt x="0" y="5949"/>
                </a:cubicBezTo>
                <a:cubicBezTo>
                  <a:pt x="0" y="3752"/>
                  <a:pt x="1403" y="2014"/>
                  <a:pt x="3093" y="2014"/>
                </a:cubicBezTo>
                <a:cubicBezTo>
                  <a:pt x="3309" y="2014"/>
                  <a:pt x="3526" y="2014"/>
                  <a:pt x="3741" y="2059"/>
                </a:cubicBezTo>
                <a:cubicBezTo>
                  <a:pt x="4352" y="823"/>
                  <a:pt x="5395" y="0"/>
                  <a:pt x="6619" y="0"/>
                </a:cubicBezTo>
                <a:cubicBezTo>
                  <a:pt x="8382" y="0"/>
                  <a:pt x="9821" y="1693"/>
                  <a:pt x="10000" y="3889"/>
                </a:cubicBezTo>
                <a:lnTo>
                  <a:pt x="10000" y="3889"/>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gradFill>
              <a:latin typeface="Calibri" panose="020F0502020204030204"/>
            </a:endParaRPr>
          </a:p>
        </p:txBody>
      </p:sp>
      <p:pic>
        <p:nvPicPr>
          <p:cNvPr id="10" name="Picture 9">
            <a:extLst>
              <a:ext uri="{FF2B5EF4-FFF2-40B4-BE49-F238E27FC236}">
                <a16:creationId xmlns:a16="http://schemas.microsoft.com/office/drawing/2014/main" id="{17CD2296-2924-4CE6-95E6-1AC51162B6A2}"/>
              </a:ext>
            </a:extLst>
          </p:cNvPr>
          <p:cNvPicPr>
            <a:picLocks noChangeAspect="1"/>
          </p:cNvPicPr>
          <p:nvPr/>
        </p:nvPicPr>
        <p:blipFill>
          <a:blip r:embed="rId3"/>
          <a:stretch>
            <a:fillRect/>
          </a:stretch>
        </p:blipFill>
        <p:spPr>
          <a:xfrm>
            <a:off x="6218237" y="903"/>
            <a:ext cx="6218459" cy="6992718"/>
          </a:xfrm>
          <a:prstGeom prst="rect">
            <a:avLst/>
          </a:prstGeom>
        </p:spPr>
      </p:pic>
    </p:spTree>
    <p:extLst>
      <p:ext uri="{BB962C8B-B14F-4D97-AF65-F5344CB8AC3E}">
        <p14:creationId xmlns:p14="http://schemas.microsoft.com/office/powerpoint/2010/main" val="73472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FA3B93-43FA-4C9A-88AD-717ADBA8097D}"/>
              </a:ext>
            </a:extLst>
          </p:cNvPr>
          <p:cNvSpPr/>
          <p:nvPr/>
        </p:nvSpPr>
        <p:spPr bwMode="auto">
          <a:xfrm>
            <a:off x="5211192" y="1575531"/>
            <a:ext cx="6933460" cy="3843461"/>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8CC8848-A894-4882-95B6-C5F6B056142E}"/>
              </a:ext>
            </a:extLst>
          </p:cNvPr>
          <p:cNvSpPr>
            <a:spLocks noGrp="1"/>
          </p:cNvSpPr>
          <p:nvPr>
            <p:ph type="title"/>
          </p:nvPr>
        </p:nvSpPr>
        <p:spPr>
          <a:xfrm>
            <a:off x="600059" y="466301"/>
            <a:ext cx="11239464" cy="565027"/>
          </a:xfrm>
        </p:spPr>
        <p:txBody>
          <a:bodyPr/>
          <a:lstStyle/>
          <a:p>
            <a:r>
              <a:rPr lang="en-US"/>
              <a:t>Reserved Instance</a:t>
            </a:r>
          </a:p>
        </p:txBody>
      </p:sp>
      <p:sp>
        <p:nvSpPr>
          <p:cNvPr id="5" name="Rectangle 4">
            <a:extLst>
              <a:ext uri="{FF2B5EF4-FFF2-40B4-BE49-F238E27FC236}">
                <a16:creationId xmlns:a16="http://schemas.microsoft.com/office/drawing/2014/main" id="{28343836-A7A2-4BD9-A2BC-68A763462951}"/>
              </a:ext>
            </a:extLst>
          </p:cNvPr>
          <p:cNvSpPr/>
          <p:nvPr/>
        </p:nvSpPr>
        <p:spPr>
          <a:xfrm>
            <a:off x="600059" y="3322691"/>
            <a:ext cx="3982331" cy="590931"/>
          </a:xfrm>
          <a:prstGeom prst="rect">
            <a:avLst/>
          </a:prstGeom>
        </p:spPr>
        <p:txBody>
          <a:bodyPr wrap="square" lIns="0">
            <a:spAutoFit/>
          </a:bodyPr>
          <a:lstStyle/>
          <a:p>
            <a:pPr defTabSz="932563">
              <a:lnSpc>
                <a:spcPct val="90000"/>
              </a:lnSpc>
              <a:spcAft>
                <a:spcPts val="600"/>
              </a:spcAft>
              <a:defRPr/>
            </a:pPr>
            <a:r>
              <a:rPr lang="en-US">
                <a:latin typeface="Segoe UI" panose="020B0502040204020203" pitchFamily="34" charset="0"/>
                <a:cs typeface="Segoe UI" panose="020B0502040204020203" pitchFamily="34" charset="0"/>
              </a:rPr>
              <a:t>Significant cost savings – up to </a:t>
            </a:r>
            <a:r>
              <a:rPr lang="en-US">
                <a:solidFill>
                  <a:schemeClr val="accent1"/>
                </a:solidFill>
                <a:latin typeface="+mj-lt"/>
                <a:cs typeface="Segoe UI" panose="020B0502040204020203" pitchFamily="34" charset="0"/>
              </a:rPr>
              <a:t>80% </a:t>
            </a:r>
            <a:r>
              <a:rPr lang="en-US">
                <a:latin typeface="Segoe UI" panose="020B0502040204020203" pitchFamily="34" charset="0"/>
                <a:cs typeface="Segoe UI" panose="020B0502040204020203" pitchFamily="34" charset="0"/>
              </a:rPr>
              <a:t>over pay-as-you-go models</a:t>
            </a:r>
          </a:p>
        </p:txBody>
      </p:sp>
      <p:sp>
        <p:nvSpPr>
          <p:cNvPr id="7" name="Rectangle 6">
            <a:extLst>
              <a:ext uri="{FF2B5EF4-FFF2-40B4-BE49-F238E27FC236}">
                <a16:creationId xmlns:a16="http://schemas.microsoft.com/office/drawing/2014/main" id="{98AC9BDF-225E-4ABC-8F5F-EB7C8531CAB7}"/>
              </a:ext>
            </a:extLst>
          </p:cNvPr>
          <p:cNvSpPr/>
          <p:nvPr/>
        </p:nvSpPr>
        <p:spPr>
          <a:xfrm>
            <a:off x="600059" y="4110279"/>
            <a:ext cx="3649823" cy="590931"/>
          </a:xfrm>
          <a:prstGeom prst="rect">
            <a:avLst/>
          </a:prstGeom>
        </p:spPr>
        <p:txBody>
          <a:bodyPr wrap="square" lIns="0">
            <a:spAutoFit/>
          </a:bodyPr>
          <a:lstStyle/>
          <a:p>
            <a:pPr defTabSz="932563">
              <a:lnSpc>
                <a:spcPct val="90000"/>
              </a:lnSpc>
              <a:spcAft>
                <a:spcPts val="600"/>
              </a:spcAft>
            </a:pPr>
            <a:r>
              <a:rPr lang="en-US">
                <a:latin typeface="Segoe UI" panose="020B0502040204020203" pitchFamily="34" charset="0"/>
                <a:cs typeface="Segoe UI" panose="020B0502040204020203" pitchFamily="34" charset="0"/>
              </a:rPr>
              <a:t>Budget predictability and prioritized compute capacity</a:t>
            </a:r>
          </a:p>
        </p:txBody>
      </p:sp>
      <p:sp>
        <p:nvSpPr>
          <p:cNvPr id="8" name="Rectangle 7">
            <a:extLst>
              <a:ext uri="{FF2B5EF4-FFF2-40B4-BE49-F238E27FC236}">
                <a16:creationId xmlns:a16="http://schemas.microsoft.com/office/drawing/2014/main" id="{02BAFC8B-0160-444B-8808-BC12B82A3791}"/>
              </a:ext>
            </a:extLst>
          </p:cNvPr>
          <p:cNvSpPr/>
          <p:nvPr/>
        </p:nvSpPr>
        <p:spPr>
          <a:xfrm>
            <a:off x="600059" y="4897868"/>
            <a:ext cx="3649823" cy="590931"/>
          </a:xfrm>
          <a:prstGeom prst="rect">
            <a:avLst/>
          </a:prstGeom>
        </p:spPr>
        <p:txBody>
          <a:bodyPr wrap="square" lIns="0">
            <a:spAutoFit/>
          </a:bodyPr>
          <a:lstStyle/>
          <a:p>
            <a:pPr defTabSz="932563">
              <a:lnSpc>
                <a:spcPct val="90000"/>
              </a:lnSpc>
              <a:spcAft>
                <a:spcPts val="600"/>
              </a:spcAft>
            </a:pPr>
            <a:r>
              <a:rPr lang="en-US">
                <a:latin typeface="Segoe UI" panose="020B0502040204020203" pitchFamily="34" charset="0"/>
                <a:cs typeface="Segoe UI" panose="020B0502040204020203" pitchFamily="34" charset="0"/>
              </a:rPr>
              <a:t>Flexibility to modify reservations and simplicity of purchase</a:t>
            </a:r>
          </a:p>
        </p:txBody>
      </p:sp>
      <p:grpSp>
        <p:nvGrpSpPr>
          <p:cNvPr id="70" name="Group 69">
            <a:extLst>
              <a:ext uri="{FF2B5EF4-FFF2-40B4-BE49-F238E27FC236}">
                <a16:creationId xmlns:a16="http://schemas.microsoft.com/office/drawing/2014/main" id="{FF7E1983-9369-4CDA-9AB8-489C86904C7E}"/>
              </a:ext>
            </a:extLst>
          </p:cNvPr>
          <p:cNvGrpSpPr/>
          <p:nvPr/>
        </p:nvGrpSpPr>
        <p:grpSpPr>
          <a:xfrm>
            <a:off x="600059" y="1452220"/>
            <a:ext cx="4422172" cy="457042"/>
            <a:chOff x="600059" y="1452220"/>
            <a:chExt cx="4422172" cy="457042"/>
          </a:xfrm>
        </p:grpSpPr>
        <p:sp>
          <p:nvSpPr>
            <p:cNvPr id="9" name="Text Placeholder 3">
              <a:extLst>
                <a:ext uri="{FF2B5EF4-FFF2-40B4-BE49-F238E27FC236}">
                  <a16:creationId xmlns:a16="http://schemas.microsoft.com/office/drawing/2014/main" id="{7EE6D64F-FB44-4405-8999-D75817986513}"/>
                </a:ext>
              </a:extLst>
            </p:cNvPr>
            <p:cNvSpPr txBox="1">
              <a:spLocks/>
            </p:cNvSpPr>
            <p:nvPr/>
          </p:nvSpPr>
          <p:spPr>
            <a:xfrm>
              <a:off x="935990" y="1513565"/>
              <a:ext cx="4086241" cy="395697"/>
            </a:xfrm>
            <a:prstGeom prst="rect">
              <a:avLst/>
            </a:prstGeom>
          </p:spPr>
          <p:txBody>
            <a:bodyPr lIns="0"/>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solidFill>
                    <a:schemeClr val="tx1"/>
                  </a:solidFill>
                </a:rPr>
                <a:t>Reserve virtual machines in advance </a:t>
              </a:r>
            </a:p>
          </p:txBody>
        </p:sp>
        <p:sp>
          <p:nvSpPr>
            <p:cNvPr id="58" name="TextBox 57">
              <a:extLst>
                <a:ext uri="{FF2B5EF4-FFF2-40B4-BE49-F238E27FC236}">
                  <a16:creationId xmlns:a16="http://schemas.microsoft.com/office/drawing/2014/main" id="{D490BF6F-5C3F-4A8A-94A0-12875487686B}"/>
                </a:ext>
              </a:extLst>
            </p:cNvPr>
            <p:cNvSpPr txBox="1"/>
            <p:nvPr/>
          </p:nvSpPr>
          <p:spPr>
            <a:xfrm>
              <a:off x="600059" y="1452220"/>
              <a:ext cx="522159" cy="430887"/>
            </a:xfrm>
            <a:prstGeom prst="rect">
              <a:avLst/>
            </a:prstGeom>
            <a:noFill/>
          </p:spPr>
          <p:txBody>
            <a:bodyPr wrap="square" lIns="0" tIns="0" rIns="0" bIns="0" rtlCol="0">
              <a:spAutoFit/>
            </a:bodyPr>
            <a:lstStyle/>
            <a:p>
              <a:pPr algn="l"/>
              <a:r>
                <a:rPr lang="en-US" sz="2800">
                  <a:solidFill>
                    <a:schemeClr val="accent1"/>
                  </a:solidFill>
                  <a:latin typeface="+mj-lt"/>
                </a:rPr>
                <a:t>1</a:t>
              </a:r>
            </a:p>
          </p:txBody>
        </p:sp>
      </p:grpSp>
      <p:grpSp>
        <p:nvGrpSpPr>
          <p:cNvPr id="72" name="Group 71">
            <a:extLst>
              <a:ext uri="{FF2B5EF4-FFF2-40B4-BE49-F238E27FC236}">
                <a16:creationId xmlns:a16="http://schemas.microsoft.com/office/drawing/2014/main" id="{4A61CC8A-B60C-4814-A1CB-0F2A42CBE87F}"/>
              </a:ext>
            </a:extLst>
          </p:cNvPr>
          <p:cNvGrpSpPr/>
          <p:nvPr/>
        </p:nvGrpSpPr>
        <p:grpSpPr>
          <a:xfrm>
            <a:off x="600059" y="2100699"/>
            <a:ext cx="3902628" cy="480088"/>
            <a:chOff x="600059" y="2100699"/>
            <a:chExt cx="3902628" cy="480088"/>
          </a:xfrm>
        </p:grpSpPr>
        <p:sp>
          <p:nvSpPr>
            <p:cNvPr id="3" name="Rectangle 2">
              <a:extLst>
                <a:ext uri="{FF2B5EF4-FFF2-40B4-BE49-F238E27FC236}">
                  <a16:creationId xmlns:a16="http://schemas.microsoft.com/office/drawing/2014/main" id="{94F5D261-4584-4ED8-BE04-B125F3AE5E35}"/>
                </a:ext>
              </a:extLst>
            </p:cNvPr>
            <p:cNvSpPr/>
            <p:nvPr/>
          </p:nvSpPr>
          <p:spPr>
            <a:xfrm>
              <a:off x="935990" y="2100699"/>
              <a:ext cx="3566697" cy="341632"/>
            </a:xfrm>
            <a:prstGeom prst="rect">
              <a:avLst/>
            </a:prstGeom>
          </p:spPr>
          <p:txBody>
            <a:bodyPr lIns="0"/>
            <a:lstStyle/>
            <a:p>
              <a:pPr>
                <a:lnSpc>
                  <a:spcPct val="90000"/>
                </a:lnSpc>
                <a:spcBef>
                  <a:spcPct val="20000"/>
                </a:spcBef>
                <a:buSzPct val="90000"/>
              </a:pPr>
              <a:r>
                <a:rPr lang="en-US">
                  <a:latin typeface="+mj-lt"/>
                </a:rPr>
                <a:t>Select 1 or 3-year terms with significant benefits</a:t>
              </a:r>
            </a:p>
          </p:txBody>
        </p:sp>
        <p:sp>
          <p:nvSpPr>
            <p:cNvPr id="61" name="TextBox 60">
              <a:extLst>
                <a:ext uri="{FF2B5EF4-FFF2-40B4-BE49-F238E27FC236}">
                  <a16:creationId xmlns:a16="http://schemas.microsoft.com/office/drawing/2014/main" id="{3CC197DD-97A4-4F0C-BF38-BEACF3E4F35F}"/>
                </a:ext>
              </a:extLst>
            </p:cNvPr>
            <p:cNvSpPr txBox="1"/>
            <p:nvPr/>
          </p:nvSpPr>
          <p:spPr>
            <a:xfrm>
              <a:off x="600059" y="2149900"/>
              <a:ext cx="522159" cy="430887"/>
            </a:xfrm>
            <a:prstGeom prst="rect">
              <a:avLst/>
            </a:prstGeom>
            <a:noFill/>
          </p:spPr>
          <p:txBody>
            <a:bodyPr wrap="square" lIns="0" tIns="0" rIns="0" bIns="0" rtlCol="0">
              <a:spAutoFit/>
            </a:bodyPr>
            <a:lstStyle/>
            <a:p>
              <a:pPr algn="l"/>
              <a:r>
                <a:rPr lang="en-US" sz="2800">
                  <a:solidFill>
                    <a:schemeClr val="accent1"/>
                  </a:solidFill>
                  <a:latin typeface="+mj-lt"/>
                </a:rPr>
                <a:t>2</a:t>
              </a:r>
            </a:p>
          </p:txBody>
        </p:sp>
      </p:grpSp>
      <p:pic>
        <p:nvPicPr>
          <p:cNvPr id="1026" name="Picture 1" descr="image001">
            <a:extLst>
              <a:ext uri="{FF2B5EF4-FFF2-40B4-BE49-F238E27FC236}">
                <a16:creationId xmlns:a16="http://schemas.microsoft.com/office/drawing/2014/main" id="{7950512F-AF0C-4861-B975-EFFF3E2481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121" t="3250" r="1952" b="83664"/>
          <a:stretch/>
        </p:blipFill>
        <p:spPr bwMode="auto">
          <a:xfrm>
            <a:off x="9294920" y="1700453"/>
            <a:ext cx="2849732" cy="5029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40D7889B-3A84-4E31-AA04-F8B11978BB97}"/>
              </a:ext>
            </a:extLst>
          </p:cNvPr>
          <p:cNvGrpSpPr/>
          <p:nvPr/>
        </p:nvGrpSpPr>
        <p:grpSpPr>
          <a:xfrm>
            <a:off x="5637320" y="2380364"/>
            <a:ext cx="6326490" cy="2608556"/>
            <a:chOff x="5344357" y="2442331"/>
            <a:chExt cx="6495166" cy="2608556"/>
          </a:xfrm>
        </p:grpSpPr>
        <p:cxnSp>
          <p:nvCxnSpPr>
            <p:cNvPr id="13" name="Straight Connector 12">
              <a:extLst>
                <a:ext uri="{FF2B5EF4-FFF2-40B4-BE49-F238E27FC236}">
                  <a16:creationId xmlns:a16="http://schemas.microsoft.com/office/drawing/2014/main" id="{E01FDE1D-17EC-47B1-AE37-C6D4B68ED96F}"/>
                </a:ext>
              </a:extLst>
            </p:cNvPr>
            <p:cNvCxnSpPr/>
            <p:nvPr/>
          </p:nvCxnSpPr>
          <p:spPr>
            <a:xfrm>
              <a:off x="5344357" y="2442331"/>
              <a:ext cx="649516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5FAF48-9E52-455E-B7F8-A0120A1FF367}"/>
                </a:ext>
              </a:extLst>
            </p:cNvPr>
            <p:cNvCxnSpPr/>
            <p:nvPr/>
          </p:nvCxnSpPr>
          <p:spPr>
            <a:xfrm>
              <a:off x="5344357" y="2964042"/>
              <a:ext cx="649516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667C15-D596-44A7-886C-895D99F4F8E5}"/>
                </a:ext>
              </a:extLst>
            </p:cNvPr>
            <p:cNvCxnSpPr/>
            <p:nvPr/>
          </p:nvCxnSpPr>
          <p:spPr>
            <a:xfrm>
              <a:off x="5344357" y="3485753"/>
              <a:ext cx="649516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C0A14E-44B5-4F44-BCB8-AB48E1EF446A}"/>
                </a:ext>
              </a:extLst>
            </p:cNvPr>
            <p:cNvCxnSpPr/>
            <p:nvPr/>
          </p:nvCxnSpPr>
          <p:spPr>
            <a:xfrm>
              <a:off x="5344357" y="4007464"/>
              <a:ext cx="649516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DBC7D2-6C66-4556-9970-1782353CDCDF}"/>
                </a:ext>
              </a:extLst>
            </p:cNvPr>
            <p:cNvCxnSpPr/>
            <p:nvPr/>
          </p:nvCxnSpPr>
          <p:spPr>
            <a:xfrm>
              <a:off x="5344357" y="4529175"/>
              <a:ext cx="649516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C0ED8D1-7654-4BF2-A92D-AC729AA9C361}"/>
                </a:ext>
              </a:extLst>
            </p:cNvPr>
            <p:cNvCxnSpPr/>
            <p:nvPr/>
          </p:nvCxnSpPr>
          <p:spPr>
            <a:xfrm>
              <a:off x="5344357" y="5050887"/>
              <a:ext cx="649516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EEC0B3A-6410-436A-9887-A85CE1CFFF1C}"/>
              </a:ext>
            </a:extLst>
          </p:cNvPr>
          <p:cNvSpPr txBox="1"/>
          <p:nvPr/>
        </p:nvSpPr>
        <p:spPr>
          <a:xfrm>
            <a:off x="5399323" y="1858653"/>
            <a:ext cx="1949045" cy="215444"/>
          </a:xfrm>
          <a:prstGeom prst="rect">
            <a:avLst/>
          </a:prstGeom>
          <a:solidFill>
            <a:schemeClr val="bg1"/>
          </a:solidFill>
        </p:spPr>
        <p:txBody>
          <a:bodyPr wrap="square" lIns="0" tIns="0" rIns="0" bIns="0" rtlCol="0">
            <a:spAutoFit/>
          </a:bodyPr>
          <a:lstStyle/>
          <a:p>
            <a:pPr algn="l"/>
            <a:r>
              <a:rPr lang="en-US" sz="1400">
                <a:gradFill>
                  <a:gsLst>
                    <a:gs pos="2917">
                      <a:schemeClr val="tx1"/>
                    </a:gs>
                    <a:gs pos="30000">
                      <a:schemeClr val="tx1"/>
                    </a:gs>
                  </a:gsLst>
                  <a:lin ang="5400000" scaled="0"/>
                </a:gradFill>
                <a:latin typeface="+mj-lt"/>
              </a:rPr>
              <a:t>Cost simulation</a:t>
            </a:r>
          </a:p>
        </p:txBody>
      </p:sp>
      <p:sp>
        <p:nvSpPr>
          <p:cNvPr id="15" name="TextBox 14">
            <a:extLst>
              <a:ext uri="{FF2B5EF4-FFF2-40B4-BE49-F238E27FC236}">
                <a16:creationId xmlns:a16="http://schemas.microsoft.com/office/drawing/2014/main" id="{91DEBF07-0DCA-443B-A873-3168AC951737}"/>
              </a:ext>
            </a:extLst>
          </p:cNvPr>
          <p:cNvSpPr txBox="1"/>
          <p:nvPr/>
        </p:nvSpPr>
        <p:spPr>
          <a:xfrm>
            <a:off x="5317139" y="2306623"/>
            <a:ext cx="522159"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latin typeface="+mj-lt"/>
              </a:rPr>
              <a:t>250k</a:t>
            </a:r>
          </a:p>
        </p:txBody>
      </p:sp>
      <p:sp>
        <p:nvSpPr>
          <p:cNvPr id="31" name="TextBox 30">
            <a:extLst>
              <a:ext uri="{FF2B5EF4-FFF2-40B4-BE49-F238E27FC236}">
                <a16:creationId xmlns:a16="http://schemas.microsoft.com/office/drawing/2014/main" id="{71B99937-0D65-476A-9695-F4EBF565C331}"/>
              </a:ext>
            </a:extLst>
          </p:cNvPr>
          <p:cNvSpPr txBox="1"/>
          <p:nvPr/>
        </p:nvSpPr>
        <p:spPr>
          <a:xfrm>
            <a:off x="5317139" y="3348443"/>
            <a:ext cx="522159"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latin typeface="+mj-lt"/>
              </a:rPr>
              <a:t>150k</a:t>
            </a:r>
          </a:p>
        </p:txBody>
      </p:sp>
      <p:sp>
        <p:nvSpPr>
          <p:cNvPr id="32" name="TextBox 31">
            <a:extLst>
              <a:ext uri="{FF2B5EF4-FFF2-40B4-BE49-F238E27FC236}">
                <a16:creationId xmlns:a16="http://schemas.microsoft.com/office/drawing/2014/main" id="{72DF7DD8-ECEC-4E8E-9CC4-0922AD7E4DF9}"/>
              </a:ext>
            </a:extLst>
          </p:cNvPr>
          <p:cNvSpPr txBox="1"/>
          <p:nvPr/>
        </p:nvSpPr>
        <p:spPr>
          <a:xfrm>
            <a:off x="5317139" y="3869353"/>
            <a:ext cx="522159"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latin typeface="+mj-lt"/>
              </a:rPr>
              <a:t>100k</a:t>
            </a:r>
          </a:p>
        </p:txBody>
      </p:sp>
      <p:sp>
        <p:nvSpPr>
          <p:cNvPr id="33" name="TextBox 32">
            <a:extLst>
              <a:ext uri="{FF2B5EF4-FFF2-40B4-BE49-F238E27FC236}">
                <a16:creationId xmlns:a16="http://schemas.microsoft.com/office/drawing/2014/main" id="{F64D97F1-96C2-441E-A660-A26710EB2121}"/>
              </a:ext>
            </a:extLst>
          </p:cNvPr>
          <p:cNvSpPr txBox="1"/>
          <p:nvPr/>
        </p:nvSpPr>
        <p:spPr>
          <a:xfrm>
            <a:off x="5317139" y="2827533"/>
            <a:ext cx="522159"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latin typeface="+mj-lt"/>
              </a:rPr>
              <a:t>200k</a:t>
            </a:r>
          </a:p>
        </p:txBody>
      </p:sp>
      <p:sp>
        <p:nvSpPr>
          <p:cNvPr id="34" name="TextBox 33">
            <a:extLst>
              <a:ext uri="{FF2B5EF4-FFF2-40B4-BE49-F238E27FC236}">
                <a16:creationId xmlns:a16="http://schemas.microsoft.com/office/drawing/2014/main" id="{59CD20F2-CDF3-437C-A8A2-63B7F8ECD6CE}"/>
              </a:ext>
            </a:extLst>
          </p:cNvPr>
          <p:cNvSpPr txBox="1"/>
          <p:nvPr/>
        </p:nvSpPr>
        <p:spPr>
          <a:xfrm>
            <a:off x="5376240" y="4390264"/>
            <a:ext cx="522159"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latin typeface="+mj-lt"/>
              </a:rPr>
              <a:t>50k</a:t>
            </a:r>
          </a:p>
        </p:txBody>
      </p:sp>
      <p:sp>
        <p:nvSpPr>
          <p:cNvPr id="35" name="TextBox 34">
            <a:extLst>
              <a:ext uri="{FF2B5EF4-FFF2-40B4-BE49-F238E27FC236}">
                <a16:creationId xmlns:a16="http://schemas.microsoft.com/office/drawing/2014/main" id="{5887C0C0-5911-4CD7-AA24-B40982677D83}"/>
              </a:ext>
            </a:extLst>
          </p:cNvPr>
          <p:cNvSpPr txBox="1"/>
          <p:nvPr/>
        </p:nvSpPr>
        <p:spPr>
          <a:xfrm>
            <a:off x="5637320" y="5050068"/>
            <a:ext cx="611761" cy="153888"/>
          </a:xfrm>
          <a:prstGeom prst="rect">
            <a:avLst/>
          </a:prstGeom>
          <a:solidFill>
            <a:schemeClr val="bg1"/>
          </a:solidFill>
        </p:spPr>
        <p:txBody>
          <a:bodyPr wrap="square" lIns="0" tIns="0" rIns="0" bIns="0" rtlCol="0">
            <a:spAutoFit/>
          </a:bodyPr>
          <a:lstStyle/>
          <a:p>
            <a:pPr algn="l"/>
            <a:r>
              <a:rPr lang="en-US" sz="1000">
                <a:gradFill>
                  <a:gsLst>
                    <a:gs pos="2917">
                      <a:schemeClr val="tx1"/>
                    </a:gs>
                    <a:gs pos="30000">
                      <a:schemeClr val="tx1"/>
                    </a:gs>
                  </a:gsLst>
                  <a:lin ang="5400000" scaled="0"/>
                </a:gradFill>
                <a:latin typeface="+mj-lt"/>
              </a:rPr>
              <a:t>1 month</a:t>
            </a:r>
          </a:p>
        </p:txBody>
      </p:sp>
      <p:sp>
        <p:nvSpPr>
          <p:cNvPr id="36" name="TextBox 35">
            <a:extLst>
              <a:ext uri="{FF2B5EF4-FFF2-40B4-BE49-F238E27FC236}">
                <a16:creationId xmlns:a16="http://schemas.microsoft.com/office/drawing/2014/main" id="{88D12679-DA31-403B-8F1B-FAF2BF9B4CB7}"/>
              </a:ext>
            </a:extLst>
          </p:cNvPr>
          <p:cNvSpPr txBox="1"/>
          <p:nvPr/>
        </p:nvSpPr>
        <p:spPr>
          <a:xfrm>
            <a:off x="6811821" y="5050068"/>
            <a:ext cx="611761" cy="153888"/>
          </a:xfrm>
          <a:prstGeom prst="rect">
            <a:avLst/>
          </a:prstGeom>
          <a:solidFill>
            <a:schemeClr val="bg1"/>
          </a:solidFill>
        </p:spPr>
        <p:txBody>
          <a:bodyPr wrap="square" lIns="0" tIns="0" rIns="0" bIns="0" rtlCol="0">
            <a:spAutoFit/>
          </a:bodyPr>
          <a:lstStyle/>
          <a:p>
            <a:pPr algn="l"/>
            <a:r>
              <a:rPr lang="en-US" sz="1000">
                <a:gradFill>
                  <a:gsLst>
                    <a:gs pos="2917">
                      <a:schemeClr val="tx1"/>
                    </a:gs>
                    <a:gs pos="30000">
                      <a:schemeClr val="tx1"/>
                    </a:gs>
                  </a:gsLst>
                  <a:lin ang="5400000" scaled="0"/>
                </a:gradFill>
                <a:latin typeface="+mj-lt"/>
              </a:rPr>
              <a:t>3 month</a:t>
            </a:r>
          </a:p>
        </p:txBody>
      </p:sp>
      <p:sp>
        <p:nvSpPr>
          <p:cNvPr id="37" name="TextBox 36">
            <a:extLst>
              <a:ext uri="{FF2B5EF4-FFF2-40B4-BE49-F238E27FC236}">
                <a16:creationId xmlns:a16="http://schemas.microsoft.com/office/drawing/2014/main" id="{284108A3-62BF-4B37-86D6-B3915B5F35C2}"/>
              </a:ext>
            </a:extLst>
          </p:cNvPr>
          <p:cNvSpPr txBox="1"/>
          <p:nvPr/>
        </p:nvSpPr>
        <p:spPr>
          <a:xfrm>
            <a:off x="7986322" y="5050068"/>
            <a:ext cx="611761" cy="153888"/>
          </a:xfrm>
          <a:prstGeom prst="rect">
            <a:avLst/>
          </a:prstGeom>
          <a:solidFill>
            <a:schemeClr val="bg1"/>
          </a:solidFill>
        </p:spPr>
        <p:txBody>
          <a:bodyPr wrap="square" lIns="0" tIns="0" rIns="0" bIns="0" rtlCol="0">
            <a:spAutoFit/>
          </a:bodyPr>
          <a:lstStyle/>
          <a:p>
            <a:pPr algn="l"/>
            <a:r>
              <a:rPr lang="en-US" sz="1000">
                <a:gradFill>
                  <a:gsLst>
                    <a:gs pos="2917">
                      <a:schemeClr val="tx1"/>
                    </a:gs>
                    <a:gs pos="30000">
                      <a:schemeClr val="tx1"/>
                    </a:gs>
                  </a:gsLst>
                  <a:lin ang="5400000" scaled="0"/>
                </a:gradFill>
                <a:latin typeface="+mj-lt"/>
              </a:rPr>
              <a:t>6 month</a:t>
            </a:r>
          </a:p>
        </p:txBody>
      </p:sp>
      <p:sp>
        <p:nvSpPr>
          <p:cNvPr id="38" name="TextBox 37">
            <a:extLst>
              <a:ext uri="{FF2B5EF4-FFF2-40B4-BE49-F238E27FC236}">
                <a16:creationId xmlns:a16="http://schemas.microsoft.com/office/drawing/2014/main" id="{54302311-430B-441C-8250-035848F7F065}"/>
              </a:ext>
            </a:extLst>
          </p:cNvPr>
          <p:cNvSpPr txBox="1"/>
          <p:nvPr/>
        </p:nvSpPr>
        <p:spPr>
          <a:xfrm>
            <a:off x="9160823" y="5050068"/>
            <a:ext cx="611761" cy="153888"/>
          </a:xfrm>
          <a:prstGeom prst="rect">
            <a:avLst/>
          </a:prstGeom>
          <a:solidFill>
            <a:schemeClr val="bg1"/>
          </a:solidFill>
        </p:spPr>
        <p:txBody>
          <a:bodyPr wrap="square" lIns="0" tIns="0" rIns="0" bIns="0" rtlCol="0">
            <a:spAutoFit/>
          </a:bodyPr>
          <a:lstStyle/>
          <a:p>
            <a:pPr algn="l"/>
            <a:r>
              <a:rPr lang="en-US" sz="1000">
                <a:gradFill>
                  <a:gsLst>
                    <a:gs pos="2917">
                      <a:schemeClr val="tx1"/>
                    </a:gs>
                    <a:gs pos="30000">
                      <a:schemeClr val="tx1"/>
                    </a:gs>
                  </a:gsLst>
                  <a:lin ang="5400000" scaled="0"/>
                </a:gradFill>
                <a:latin typeface="+mj-lt"/>
              </a:rPr>
              <a:t>9 month</a:t>
            </a:r>
          </a:p>
        </p:txBody>
      </p:sp>
      <p:sp>
        <p:nvSpPr>
          <p:cNvPr id="39" name="TextBox 38">
            <a:extLst>
              <a:ext uri="{FF2B5EF4-FFF2-40B4-BE49-F238E27FC236}">
                <a16:creationId xmlns:a16="http://schemas.microsoft.com/office/drawing/2014/main" id="{5F557A9E-F8BC-4B16-B5D2-D5CF81B18526}"/>
              </a:ext>
            </a:extLst>
          </p:cNvPr>
          <p:cNvSpPr txBox="1"/>
          <p:nvPr/>
        </p:nvSpPr>
        <p:spPr>
          <a:xfrm>
            <a:off x="10335322" y="5050068"/>
            <a:ext cx="611761" cy="153888"/>
          </a:xfrm>
          <a:prstGeom prst="rect">
            <a:avLst/>
          </a:prstGeom>
          <a:solidFill>
            <a:schemeClr val="bg1"/>
          </a:solidFill>
        </p:spPr>
        <p:txBody>
          <a:bodyPr wrap="square" lIns="0" tIns="0" rIns="0" bIns="0" rtlCol="0">
            <a:spAutoFit/>
          </a:bodyPr>
          <a:lstStyle/>
          <a:p>
            <a:pPr algn="l"/>
            <a:r>
              <a:rPr lang="en-US" sz="1000">
                <a:gradFill>
                  <a:gsLst>
                    <a:gs pos="2917">
                      <a:schemeClr val="tx1"/>
                    </a:gs>
                    <a:gs pos="30000">
                      <a:schemeClr val="tx1"/>
                    </a:gs>
                  </a:gsLst>
                  <a:lin ang="5400000" scaled="0"/>
                </a:gradFill>
                <a:latin typeface="+mj-lt"/>
              </a:rPr>
              <a:t>12 month</a:t>
            </a:r>
          </a:p>
        </p:txBody>
      </p:sp>
      <p:sp>
        <p:nvSpPr>
          <p:cNvPr id="41" name="TextBox 40">
            <a:extLst>
              <a:ext uri="{FF2B5EF4-FFF2-40B4-BE49-F238E27FC236}">
                <a16:creationId xmlns:a16="http://schemas.microsoft.com/office/drawing/2014/main" id="{C58310DE-4E45-4C29-9275-CE3DAF3BE723}"/>
              </a:ext>
            </a:extLst>
          </p:cNvPr>
          <p:cNvSpPr txBox="1"/>
          <p:nvPr/>
        </p:nvSpPr>
        <p:spPr>
          <a:xfrm>
            <a:off x="7965168" y="4248475"/>
            <a:ext cx="1807416" cy="153888"/>
          </a:xfrm>
          <a:prstGeom prst="rect">
            <a:avLst/>
          </a:prstGeom>
          <a:solidFill>
            <a:schemeClr val="bg1"/>
          </a:solidFill>
        </p:spPr>
        <p:txBody>
          <a:bodyPr wrap="square" lIns="0" tIns="0" rIns="0" bIns="0" rtlCol="0">
            <a:spAutoFit/>
          </a:bodyPr>
          <a:lstStyle/>
          <a:p>
            <a:pPr algn="l"/>
            <a:r>
              <a:rPr lang="en-US" sz="1000">
                <a:gradFill>
                  <a:gsLst>
                    <a:gs pos="2917">
                      <a:schemeClr val="tx1"/>
                    </a:gs>
                    <a:gs pos="30000">
                      <a:schemeClr val="tx1"/>
                    </a:gs>
                  </a:gsLst>
                  <a:lin ang="5400000" scaled="0"/>
                </a:gradFill>
                <a:latin typeface="+mj-lt"/>
              </a:rPr>
              <a:t>6 months to break even</a:t>
            </a:r>
          </a:p>
        </p:txBody>
      </p:sp>
      <p:cxnSp>
        <p:nvCxnSpPr>
          <p:cNvPr id="19" name="Straight Connector 18">
            <a:extLst>
              <a:ext uri="{FF2B5EF4-FFF2-40B4-BE49-F238E27FC236}">
                <a16:creationId xmlns:a16="http://schemas.microsoft.com/office/drawing/2014/main" id="{F51CCD99-68DD-41FC-BEF0-C15EB6DA5241}"/>
              </a:ext>
            </a:extLst>
          </p:cNvPr>
          <p:cNvCxnSpPr>
            <a:cxnSpLocks/>
          </p:cNvCxnSpPr>
          <p:nvPr/>
        </p:nvCxnSpPr>
        <p:spPr>
          <a:xfrm flipV="1">
            <a:off x="6169980" y="2518820"/>
            <a:ext cx="5459084" cy="2186522"/>
          </a:xfrm>
          <a:prstGeom prst="line">
            <a:avLst/>
          </a:prstGeom>
          <a:ln w="38100">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68FDA4C-3BE3-430C-A1D8-8585C993A218}"/>
              </a:ext>
            </a:extLst>
          </p:cNvPr>
          <p:cNvCxnSpPr/>
          <p:nvPr/>
        </p:nvCxnSpPr>
        <p:spPr>
          <a:xfrm>
            <a:off x="6128121" y="3968515"/>
            <a:ext cx="5466116" cy="0"/>
          </a:xfrm>
          <a:prstGeom prst="line">
            <a:avLst/>
          </a:prstGeom>
          <a:ln w="38100">
            <a:solidFill>
              <a:schemeClr val="accent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CF04C12-845A-47AE-BAE2-45812D36D3B7}"/>
              </a:ext>
            </a:extLst>
          </p:cNvPr>
          <p:cNvCxnSpPr/>
          <p:nvPr/>
        </p:nvCxnSpPr>
        <p:spPr>
          <a:xfrm>
            <a:off x="6128121" y="3739175"/>
            <a:ext cx="5466116" cy="0"/>
          </a:xfrm>
          <a:prstGeom prst="line">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288FC66-8055-4CA3-BC26-A81F6FDE0CA9}"/>
              </a:ext>
            </a:extLst>
          </p:cNvPr>
          <p:cNvSpPr/>
          <p:nvPr/>
        </p:nvSpPr>
        <p:spPr bwMode="auto">
          <a:xfrm>
            <a:off x="7868835" y="3811697"/>
            <a:ext cx="319596" cy="319596"/>
          </a:xfrm>
          <a:prstGeom prst="ellipse">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706C3878-00EB-4329-804B-1A217622453C}"/>
              </a:ext>
            </a:extLst>
          </p:cNvPr>
          <p:cNvSpPr txBox="1"/>
          <p:nvPr/>
        </p:nvSpPr>
        <p:spPr>
          <a:xfrm>
            <a:off x="6284227" y="1233382"/>
            <a:ext cx="3488813" cy="510909"/>
          </a:xfrm>
          <a:prstGeom prst="rect">
            <a:avLst/>
          </a:prstGeom>
          <a:solidFill>
            <a:schemeClr val="bg1"/>
          </a:solidFill>
          <a:ln w="19050">
            <a:solidFill>
              <a:schemeClr val="tx1"/>
            </a:solidFill>
          </a:ln>
        </p:spPr>
        <p:txBody>
          <a:bodyPr wrap="square" lIns="182880" tIns="146304" rIns="182880" bIns="146304" rtlCol="0">
            <a:spAutoFit/>
          </a:bodyPr>
          <a:lstStyle/>
          <a:p>
            <a:pPr lvl="0"/>
            <a:r>
              <a:rPr lang="en-US" sz="1400" b="1">
                <a:solidFill>
                  <a:schemeClr val="accent1"/>
                </a:solidFill>
              </a:rPr>
              <a:t>RI Break even vs. On Demand usage </a:t>
            </a:r>
          </a:p>
        </p:txBody>
      </p:sp>
      <p:cxnSp>
        <p:nvCxnSpPr>
          <p:cNvPr id="49" name="Straight Arrow Connector 48">
            <a:extLst>
              <a:ext uri="{FF2B5EF4-FFF2-40B4-BE49-F238E27FC236}">
                <a16:creationId xmlns:a16="http://schemas.microsoft.com/office/drawing/2014/main" id="{19692644-C61F-4E3A-84B9-FC557C85D61E}"/>
              </a:ext>
            </a:extLst>
          </p:cNvPr>
          <p:cNvCxnSpPr>
            <a:cxnSpLocks/>
          </p:cNvCxnSpPr>
          <p:nvPr/>
        </p:nvCxnSpPr>
        <p:spPr>
          <a:xfrm>
            <a:off x="8028633" y="1744291"/>
            <a:ext cx="0" cy="1922363"/>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C6F59DC-8382-4D38-8BC6-44BA987A89C5}"/>
              </a:ext>
            </a:extLst>
          </p:cNvPr>
          <p:cNvSpPr/>
          <p:nvPr/>
        </p:nvSpPr>
        <p:spPr bwMode="auto">
          <a:xfrm>
            <a:off x="9374433" y="3935236"/>
            <a:ext cx="2574812" cy="325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accent1"/>
                </a:solidFill>
                <a:latin typeface="+mj-lt"/>
                <a:ea typeface="Segoe UI" pitchFamily="34" charset="0"/>
                <a:cs typeface="Segoe UI" pitchFamily="34" charset="0"/>
              </a:rPr>
              <a:t>Reservation charge</a:t>
            </a:r>
          </a:p>
        </p:txBody>
      </p:sp>
      <p:sp>
        <p:nvSpPr>
          <p:cNvPr id="57" name="Rectangle 56">
            <a:extLst>
              <a:ext uri="{FF2B5EF4-FFF2-40B4-BE49-F238E27FC236}">
                <a16:creationId xmlns:a16="http://schemas.microsoft.com/office/drawing/2014/main" id="{D2CEC95C-CB4F-44FC-BA60-19D736EC3887}"/>
              </a:ext>
            </a:extLst>
          </p:cNvPr>
          <p:cNvSpPr/>
          <p:nvPr/>
        </p:nvSpPr>
        <p:spPr bwMode="auto">
          <a:xfrm rot="20232647">
            <a:off x="8754842" y="2790763"/>
            <a:ext cx="2574812" cy="325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bg1">
                    <a:lumMod val="50000"/>
                  </a:schemeClr>
                </a:solidFill>
                <a:latin typeface="+mj-lt"/>
                <a:ea typeface="Segoe UI" pitchFamily="34" charset="0"/>
                <a:cs typeface="Segoe UI" pitchFamily="34" charset="0"/>
              </a:rPr>
              <a:t>On-demand charges</a:t>
            </a:r>
          </a:p>
        </p:txBody>
      </p:sp>
      <p:cxnSp>
        <p:nvCxnSpPr>
          <p:cNvPr id="51" name="Straight Connector 50">
            <a:extLst>
              <a:ext uri="{FF2B5EF4-FFF2-40B4-BE49-F238E27FC236}">
                <a16:creationId xmlns:a16="http://schemas.microsoft.com/office/drawing/2014/main" id="{F79FE62D-F620-44A4-9EB1-99364E392063}"/>
              </a:ext>
            </a:extLst>
          </p:cNvPr>
          <p:cNvCxnSpPr>
            <a:cxnSpLocks/>
          </p:cNvCxnSpPr>
          <p:nvPr/>
        </p:nvCxnSpPr>
        <p:spPr>
          <a:xfrm>
            <a:off x="11594237" y="2585983"/>
            <a:ext cx="0" cy="1080671"/>
          </a:xfrm>
          <a:prstGeom prst="line">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6BDAD19-C303-43A6-9923-E2CB657D8996}"/>
              </a:ext>
            </a:extLst>
          </p:cNvPr>
          <p:cNvSpPr/>
          <p:nvPr/>
        </p:nvSpPr>
        <p:spPr bwMode="auto">
          <a:xfrm>
            <a:off x="11209576" y="3029719"/>
            <a:ext cx="769321" cy="2276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B050"/>
                </a:solidFill>
                <a:latin typeface="+mj-lt"/>
                <a:ea typeface="Segoe UI" pitchFamily="34" charset="0"/>
                <a:cs typeface="Segoe UI" pitchFamily="34" charset="0"/>
              </a:rPr>
              <a:t>Savings</a:t>
            </a:r>
          </a:p>
        </p:txBody>
      </p:sp>
    </p:spTree>
    <p:extLst>
      <p:ext uri="{BB962C8B-B14F-4D97-AF65-F5344CB8AC3E}">
        <p14:creationId xmlns:p14="http://schemas.microsoft.com/office/powerpoint/2010/main" val="614067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400"/>
                                        <p:tgtEl>
                                          <p:spTgt spid="48"/>
                                        </p:tgtEl>
                                      </p:cBhvr>
                                    </p:animEffect>
                                  </p:childTnLst>
                                </p:cTn>
                              </p:par>
                            </p:childTnLst>
                          </p:cTn>
                        </p:par>
                        <p:par>
                          <p:cTn id="27" fill="hold">
                            <p:stCondLst>
                              <p:cond delay="1400"/>
                            </p:stCondLst>
                            <p:childTnLst>
                              <p:par>
                                <p:cTn id="28" presetID="22" presetClass="entr" presetSubtype="1"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up)">
                                      <p:cBhvr>
                                        <p:cTn id="3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6D92-F355-439F-9EF3-0F3B3EA7E096}"/>
              </a:ext>
            </a:extLst>
          </p:cNvPr>
          <p:cNvSpPr>
            <a:spLocks noGrp="1"/>
          </p:cNvSpPr>
          <p:nvPr>
            <p:ph type="title"/>
          </p:nvPr>
        </p:nvSpPr>
        <p:spPr/>
        <p:txBody>
          <a:bodyPr/>
          <a:lstStyle/>
          <a:p>
            <a:r>
              <a:rPr lang="en-US" dirty="0"/>
              <a:t>Azure Hybrid Benefit</a:t>
            </a:r>
            <a:endParaRPr lang="en-GB" dirty="0"/>
          </a:p>
        </p:txBody>
      </p:sp>
      <p:sp>
        <p:nvSpPr>
          <p:cNvPr id="4" name="Text Placeholder 2">
            <a:extLst>
              <a:ext uri="{FF2B5EF4-FFF2-40B4-BE49-F238E27FC236}">
                <a16:creationId xmlns:a16="http://schemas.microsoft.com/office/drawing/2014/main" id="{CDB84C8F-2909-4F71-B7DC-CED263747788}"/>
              </a:ext>
            </a:extLst>
          </p:cNvPr>
          <p:cNvSpPr>
            <a:spLocks noGrp="1"/>
          </p:cNvSpPr>
          <p:nvPr>
            <p:ph type="body" sz="quarter" idx="4294967295"/>
          </p:nvPr>
        </p:nvSpPr>
        <p:spPr>
          <a:xfrm>
            <a:off x="600059" y="1082414"/>
            <a:ext cx="6611232" cy="615553"/>
          </a:xfrm>
        </p:spPr>
        <p:txBody>
          <a:bodyPr/>
          <a:lstStyle/>
          <a:p>
            <a:pPr marL="0" indent="0">
              <a:buNone/>
            </a:pPr>
            <a:r>
              <a:rPr lang="en-US" sz="2000">
                <a:solidFill>
                  <a:schemeClr val="tx1"/>
                </a:solidFill>
                <a:latin typeface="Segoe UI" panose="020B0502040204020203" pitchFamily="34" charset="0"/>
                <a:cs typeface="Segoe UI" panose="020B0502040204020203" pitchFamily="34" charset="0"/>
              </a:rPr>
              <a:t>Get base compute rates if you have active Software Assurance on your on-premise Windows Server licenses</a:t>
            </a:r>
            <a:endParaRPr lang="en-GB" sz="2000">
              <a:solidFill>
                <a:schemeClr val="tx1"/>
              </a:solidFill>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41BC2BD4-37F5-4270-A694-7DE9C55C471F}"/>
              </a:ext>
            </a:extLst>
          </p:cNvPr>
          <p:cNvGrpSpPr/>
          <p:nvPr/>
        </p:nvGrpSpPr>
        <p:grpSpPr>
          <a:xfrm>
            <a:off x="431409" y="1917943"/>
            <a:ext cx="2224217" cy="3994168"/>
            <a:chOff x="431409" y="1917942"/>
            <a:chExt cx="2224217" cy="3839657"/>
          </a:xfrm>
        </p:grpSpPr>
        <p:sp>
          <p:nvSpPr>
            <p:cNvPr id="27" name="Rectangle 26">
              <a:extLst>
                <a:ext uri="{FF2B5EF4-FFF2-40B4-BE49-F238E27FC236}">
                  <a16:creationId xmlns:a16="http://schemas.microsoft.com/office/drawing/2014/main" id="{1F8B1C78-52D4-4C9C-AA0A-9E5FF3F1492B}"/>
                </a:ext>
              </a:extLst>
            </p:cNvPr>
            <p:cNvSpPr/>
            <p:nvPr/>
          </p:nvSpPr>
          <p:spPr bwMode="auto">
            <a:xfrm>
              <a:off x="600059" y="2242600"/>
              <a:ext cx="1661581" cy="282242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600" b="1">
                  <a:solidFill>
                    <a:schemeClr val="tx1"/>
                  </a:solidFill>
                  <a:latin typeface="Segoe UI"/>
                  <a:ea typeface="Segoe UI" pitchFamily="34" charset="0"/>
                  <a:cs typeface="Segoe UI" pitchFamily="34" charset="0"/>
                </a:rPr>
                <a:t>Full cost</a:t>
              </a:r>
            </a:p>
            <a:p>
              <a:pPr defTabSz="951028" fontAlgn="base">
                <a:spcBef>
                  <a:spcPct val="0"/>
                </a:spcBef>
                <a:spcAft>
                  <a:spcPct val="0"/>
                </a:spcAft>
                <a:defRPr/>
              </a:pPr>
              <a:endParaRPr lang="en-US" sz="1600">
                <a:solidFill>
                  <a:schemeClr val="tx1"/>
                </a:solidFill>
                <a:latin typeface="Segoe UI"/>
                <a:ea typeface="Segoe UI" pitchFamily="34" charset="0"/>
                <a:cs typeface="Segoe UI" pitchFamily="34" charset="0"/>
              </a:endParaRPr>
            </a:p>
            <a:p>
              <a:pPr defTabSz="951028" fontAlgn="base">
                <a:spcBef>
                  <a:spcPct val="0"/>
                </a:spcBef>
                <a:spcAft>
                  <a:spcPct val="0"/>
                </a:spcAft>
                <a:defRPr/>
              </a:pPr>
              <a:r>
                <a:rPr lang="en-US" sz="1600">
                  <a:solidFill>
                    <a:schemeClr val="tx1"/>
                  </a:solidFill>
                  <a:latin typeface="Segoe UI"/>
                  <a:ea typeface="Segoe UI" pitchFamily="34" charset="0"/>
                  <a:cs typeface="Segoe UI" pitchFamily="34" charset="0"/>
                </a:rPr>
                <a:t>Base rate + SQL EE and Windows</a:t>
              </a:r>
              <a:endParaRPr lang="en-GB" sz="1600">
                <a:solidFill>
                  <a:schemeClr val="tx1"/>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F1059140-C575-4207-9847-FBA448FFA847}"/>
                </a:ext>
              </a:extLst>
            </p:cNvPr>
            <p:cNvSpPr txBox="1"/>
            <p:nvPr/>
          </p:nvSpPr>
          <p:spPr>
            <a:xfrm>
              <a:off x="431409" y="5265156"/>
              <a:ext cx="1998879" cy="492443"/>
            </a:xfrm>
            <a:prstGeom prst="rect">
              <a:avLst/>
            </a:prstGeom>
            <a:noFill/>
          </p:spPr>
          <p:txBody>
            <a:bodyPr wrap="square" lIns="0" tIns="0" rIns="0" bIns="0" rtlCol="0">
              <a:spAutoFit/>
            </a:bodyPr>
            <a:lstStyle/>
            <a:p>
              <a:pPr algn="ctr" defTabSz="932563">
                <a:defRPr/>
              </a:pPr>
              <a:r>
                <a:rPr lang="en-US" sz="1600">
                  <a:gradFill>
                    <a:gsLst>
                      <a:gs pos="2917">
                        <a:srgbClr val="1A1A1A"/>
                      </a:gs>
                      <a:gs pos="30000">
                        <a:srgbClr val="1A1A1A"/>
                      </a:gs>
                    </a:gsLst>
                    <a:lin ang="5400000" scaled="0"/>
                  </a:gradFill>
                  <a:latin typeface="Segoe UI"/>
                </a:rPr>
                <a:t>Not using Azure Hybrid Benefit</a:t>
              </a:r>
              <a:endParaRPr lang="en-GB" sz="1600">
                <a:gradFill>
                  <a:gsLst>
                    <a:gs pos="2917">
                      <a:srgbClr val="1A1A1A"/>
                    </a:gs>
                    <a:gs pos="30000">
                      <a:srgbClr val="1A1A1A"/>
                    </a:gs>
                  </a:gsLst>
                  <a:lin ang="5400000" scaled="0"/>
                </a:gradFill>
                <a:latin typeface="Segoe UI"/>
              </a:endParaRPr>
            </a:p>
          </p:txBody>
        </p:sp>
        <p:sp>
          <p:nvSpPr>
            <p:cNvPr id="33" name="TextBox 32">
              <a:extLst>
                <a:ext uri="{FF2B5EF4-FFF2-40B4-BE49-F238E27FC236}">
                  <a16:creationId xmlns:a16="http://schemas.microsoft.com/office/drawing/2014/main" id="{7113626A-A859-452F-A609-016DB6D5EEF2}"/>
                </a:ext>
              </a:extLst>
            </p:cNvPr>
            <p:cNvSpPr txBox="1"/>
            <p:nvPr/>
          </p:nvSpPr>
          <p:spPr>
            <a:xfrm>
              <a:off x="600060" y="1917942"/>
              <a:ext cx="2055566" cy="224103"/>
            </a:xfrm>
            <a:prstGeom prst="rect">
              <a:avLst/>
            </a:prstGeom>
            <a:noFill/>
          </p:spPr>
          <p:txBody>
            <a:bodyPr wrap="square" lIns="182880" tIns="0" rIns="0" bIns="0" rtlCol="0">
              <a:spAutoFit/>
            </a:bodyPr>
            <a:lstStyle/>
            <a:p>
              <a:pPr defTabSz="932563">
                <a:defRPr/>
              </a:pPr>
              <a:r>
                <a:rPr lang="en-US" sz="1428">
                  <a:gradFill>
                    <a:gsLst>
                      <a:gs pos="2917">
                        <a:srgbClr val="1A1A1A"/>
                      </a:gs>
                      <a:gs pos="30000">
                        <a:srgbClr val="1A1A1A"/>
                      </a:gs>
                    </a:gsLst>
                    <a:lin ang="5400000" scaled="0"/>
                  </a:gradFill>
                  <a:latin typeface="Segoe UI"/>
                </a:rPr>
                <a:t>$3.972/hour</a:t>
              </a:r>
              <a:endParaRPr lang="en-GB" sz="1428">
                <a:gradFill>
                  <a:gsLst>
                    <a:gs pos="2917">
                      <a:srgbClr val="1A1A1A"/>
                    </a:gs>
                    <a:gs pos="30000">
                      <a:srgbClr val="1A1A1A"/>
                    </a:gs>
                  </a:gsLst>
                  <a:lin ang="5400000" scaled="0"/>
                </a:gradFill>
                <a:latin typeface="Segoe UI"/>
              </a:endParaRPr>
            </a:p>
          </p:txBody>
        </p:sp>
      </p:grpSp>
      <p:grpSp>
        <p:nvGrpSpPr>
          <p:cNvPr id="14" name="Group 13">
            <a:extLst>
              <a:ext uri="{FF2B5EF4-FFF2-40B4-BE49-F238E27FC236}">
                <a16:creationId xmlns:a16="http://schemas.microsoft.com/office/drawing/2014/main" id="{0FD2FB61-B070-4A42-BEB1-F7A9E0376D0A}"/>
              </a:ext>
            </a:extLst>
          </p:cNvPr>
          <p:cNvGrpSpPr/>
          <p:nvPr/>
        </p:nvGrpSpPr>
        <p:grpSpPr>
          <a:xfrm>
            <a:off x="3627526" y="3943131"/>
            <a:ext cx="2218018" cy="1814468"/>
            <a:chOff x="3627526" y="3353262"/>
            <a:chExt cx="2218018" cy="2404337"/>
          </a:xfrm>
        </p:grpSpPr>
        <p:grpSp>
          <p:nvGrpSpPr>
            <p:cNvPr id="13" name="Group 12">
              <a:extLst>
                <a:ext uri="{FF2B5EF4-FFF2-40B4-BE49-F238E27FC236}">
                  <a16:creationId xmlns:a16="http://schemas.microsoft.com/office/drawing/2014/main" id="{AC7B9208-9A3E-4BB1-BF23-9387F705B0AD}"/>
                </a:ext>
              </a:extLst>
            </p:cNvPr>
            <p:cNvGrpSpPr/>
            <p:nvPr/>
          </p:nvGrpSpPr>
          <p:grpSpPr>
            <a:xfrm>
              <a:off x="3627526" y="3635046"/>
              <a:ext cx="2218018" cy="2122553"/>
              <a:chOff x="3627526" y="3635046"/>
              <a:chExt cx="2218018" cy="2122553"/>
            </a:xfrm>
          </p:grpSpPr>
          <p:sp>
            <p:nvSpPr>
              <p:cNvPr id="28" name="Rectangle 27">
                <a:extLst>
                  <a:ext uri="{FF2B5EF4-FFF2-40B4-BE49-F238E27FC236}">
                    <a16:creationId xmlns:a16="http://schemas.microsoft.com/office/drawing/2014/main" id="{4380FB16-D498-4AEC-9477-5BC2DB70EC2E}"/>
                  </a:ext>
                </a:extLst>
              </p:cNvPr>
              <p:cNvSpPr/>
              <p:nvPr/>
            </p:nvSpPr>
            <p:spPr bwMode="auto">
              <a:xfrm>
                <a:off x="3868439" y="3635046"/>
                <a:ext cx="1661581" cy="14299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600">
                    <a:solidFill>
                      <a:schemeClr val="tx1"/>
                    </a:solidFill>
                    <a:latin typeface="Segoe UI"/>
                    <a:cs typeface="Segoe UI" pitchFamily="34" charset="0"/>
                  </a:rPr>
                  <a:t>Base rate + Windows</a:t>
                </a:r>
                <a:endParaRPr lang="en-GB" sz="1600">
                  <a:solidFill>
                    <a:schemeClr val="tx1"/>
                  </a:solidFill>
                  <a:latin typeface="Segoe UI"/>
                  <a:cs typeface="Segoe UI" pitchFamily="34" charset="0"/>
                </a:endParaRPr>
              </a:p>
            </p:txBody>
          </p:sp>
          <p:sp>
            <p:nvSpPr>
              <p:cNvPr id="30" name="TextBox 29">
                <a:extLst>
                  <a:ext uri="{FF2B5EF4-FFF2-40B4-BE49-F238E27FC236}">
                    <a16:creationId xmlns:a16="http://schemas.microsoft.com/office/drawing/2014/main" id="{C8E69EE6-BC7B-47B5-9888-9B361AAFD388}"/>
                  </a:ext>
                </a:extLst>
              </p:cNvPr>
              <p:cNvSpPr txBox="1"/>
              <p:nvPr/>
            </p:nvSpPr>
            <p:spPr>
              <a:xfrm>
                <a:off x="3627526" y="5265156"/>
                <a:ext cx="2218018" cy="492443"/>
              </a:xfrm>
              <a:prstGeom prst="rect">
                <a:avLst/>
              </a:prstGeom>
              <a:noFill/>
            </p:spPr>
            <p:txBody>
              <a:bodyPr wrap="square" lIns="0" tIns="0" rIns="0" bIns="0" rtlCol="0">
                <a:spAutoFit/>
              </a:bodyPr>
              <a:lstStyle/>
              <a:p>
                <a:pPr algn="ctr" defTabSz="932563">
                  <a:defRPr/>
                </a:pPr>
                <a:r>
                  <a:rPr lang="en-US" sz="1600">
                    <a:solidFill>
                      <a:srgbClr val="1A1A1A"/>
                    </a:solidFill>
                    <a:latin typeface="Segoe UI"/>
                  </a:rPr>
                  <a:t>Azure Hybrid Benefit for </a:t>
                </a:r>
                <a:r>
                  <a:rPr lang="en-US" sz="1600" b="1">
                    <a:solidFill>
                      <a:schemeClr val="accent1"/>
                    </a:solidFill>
                    <a:latin typeface="+mj-lt"/>
                  </a:rPr>
                  <a:t>SQL Server</a:t>
                </a:r>
                <a:endParaRPr lang="en-GB" sz="1600" b="1">
                  <a:solidFill>
                    <a:schemeClr val="accent1"/>
                  </a:solidFill>
                  <a:latin typeface="+mj-lt"/>
                </a:endParaRPr>
              </a:p>
            </p:txBody>
          </p:sp>
        </p:grpSp>
        <p:sp>
          <p:nvSpPr>
            <p:cNvPr id="35" name="TextBox 34">
              <a:extLst>
                <a:ext uri="{FF2B5EF4-FFF2-40B4-BE49-F238E27FC236}">
                  <a16:creationId xmlns:a16="http://schemas.microsoft.com/office/drawing/2014/main" id="{DFE60E5B-209B-4F64-B4D7-0412122D4168}"/>
                </a:ext>
              </a:extLst>
            </p:cNvPr>
            <p:cNvSpPr txBox="1"/>
            <p:nvPr/>
          </p:nvSpPr>
          <p:spPr>
            <a:xfrm>
              <a:off x="3868439" y="3353262"/>
              <a:ext cx="1736192" cy="219740"/>
            </a:xfrm>
            <a:prstGeom prst="rect">
              <a:avLst/>
            </a:prstGeom>
            <a:noFill/>
          </p:spPr>
          <p:txBody>
            <a:bodyPr wrap="square" lIns="182880" tIns="0" rIns="0" bIns="0" rtlCol="0">
              <a:spAutoFit/>
            </a:bodyPr>
            <a:lstStyle>
              <a:defPPr>
                <a:defRPr lang="en-US"/>
              </a:defPPr>
              <a:lvl1pPr defTabSz="932563">
                <a:defRPr sz="1428">
                  <a:gradFill>
                    <a:gsLst>
                      <a:gs pos="2917">
                        <a:srgbClr val="1A1A1A"/>
                      </a:gs>
                      <a:gs pos="30000">
                        <a:srgbClr val="1A1A1A"/>
                      </a:gs>
                    </a:gsLst>
                    <a:lin ang="5400000" scaled="0"/>
                  </a:gradFill>
                  <a:latin typeface="Segoe UI"/>
                </a:defRPr>
              </a:lvl1pPr>
            </a:lstStyle>
            <a:p>
              <a:r>
                <a:rPr lang="en-US"/>
                <a:t>$0.972/hour</a:t>
              </a:r>
              <a:endParaRPr lang="en-GB"/>
            </a:p>
          </p:txBody>
        </p:sp>
      </p:grpSp>
      <p:sp>
        <p:nvSpPr>
          <p:cNvPr id="43" name="TextBox 42">
            <a:extLst>
              <a:ext uri="{FF2B5EF4-FFF2-40B4-BE49-F238E27FC236}">
                <a16:creationId xmlns:a16="http://schemas.microsoft.com/office/drawing/2014/main" id="{36DED5D1-EAFC-4EED-A3F0-94A33E3F530A}"/>
              </a:ext>
            </a:extLst>
          </p:cNvPr>
          <p:cNvSpPr txBox="1"/>
          <p:nvPr/>
        </p:nvSpPr>
        <p:spPr>
          <a:xfrm>
            <a:off x="600060" y="6373949"/>
            <a:ext cx="11268948" cy="504208"/>
          </a:xfrm>
          <a:prstGeom prst="rect">
            <a:avLst/>
          </a:prstGeom>
          <a:solidFill>
            <a:schemeClr val="bg1"/>
          </a:solidFill>
        </p:spPr>
        <p:txBody>
          <a:bodyPr wrap="square" lIns="0" tIns="0" rIns="0" bIns="0" rtlCol="0">
            <a:spAutoFit/>
          </a:bodyPr>
          <a:lstStyle/>
          <a:p>
            <a:pPr defTabSz="932563">
              <a:defRPr/>
            </a:pPr>
            <a:r>
              <a:rPr lang="en-US" sz="1071" baseline="30000">
                <a:solidFill>
                  <a:schemeClr val="bg1">
                    <a:lumMod val="50000"/>
                  </a:schemeClr>
                </a:solidFill>
                <a:latin typeface="Segoe UI"/>
              </a:rPr>
              <a:t>1</a:t>
            </a:r>
            <a:r>
              <a:rPr lang="en-US" sz="1071">
                <a:solidFill>
                  <a:schemeClr val="bg1">
                    <a:lumMod val="50000"/>
                  </a:schemeClr>
                </a:solidFill>
                <a:latin typeface="Segoe UI"/>
              </a:rPr>
              <a:t>Savings based on 8-Core D13 v2 VM in East US 2 region. Savings are calculated from full price (license included) for SQL Server Enterprise edition VM against reduced rate (applying Azure Hybrid Benefit for SQL Server and Windows Server), which excludes Software Assurance costs for SQL Server and Windows Server, which may vary based on EA agreement. Actual savings may vary based on region, instance size and compute family. Prices as of June 5 2018, subject to change.</a:t>
            </a:r>
          </a:p>
        </p:txBody>
      </p:sp>
      <p:grpSp>
        <p:nvGrpSpPr>
          <p:cNvPr id="15" name="Group 14">
            <a:extLst>
              <a:ext uri="{FF2B5EF4-FFF2-40B4-BE49-F238E27FC236}">
                <a16:creationId xmlns:a16="http://schemas.microsoft.com/office/drawing/2014/main" id="{01809239-ECA7-40CF-AF86-6E867314882F}"/>
              </a:ext>
            </a:extLst>
          </p:cNvPr>
          <p:cNvGrpSpPr/>
          <p:nvPr/>
        </p:nvGrpSpPr>
        <p:grpSpPr>
          <a:xfrm>
            <a:off x="6626243" y="4125919"/>
            <a:ext cx="2218020" cy="1877901"/>
            <a:chOff x="6626243" y="4125919"/>
            <a:chExt cx="2218020" cy="1877901"/>
          </a:xfrm>
        </p:grpSpPr>
        <p:sp>
          <p:nvSpPr>
            <p:cNvPr id="29" name="Rectangle 28">
              <a:extLst>
                <a:ext uri="{FF2B5EF4-FFF2-40B4-BE49-F238E27FC236}">
                  <a16:creationId xmlns:a16="http://schemas.microsoft.com/office/drawing/2014/main" id="{C64093C0-202E-4726-A443-AE3676BFABBC}"/>
                </a:ext>
              </a:extLst>
            </p:cNvPr>
            <p:cNvSpPr/>
            <p:nvPr/>
          </p:nvSpPr>
          <p:spPr bwMode="auto">
            <a:xfrm>
              <a:off x="6895140" y="4444602"/>
              <a:ext cx="1661581" cy="659199"/>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00">
                  <a:solidFill>
                    <a:schemeClr val="tx1"/>
                  </a:solidFill>
                  <a:latin typeface="Segoe UI"/>
                  <a:cs typeface="Segoe UI" pitchFamily="34" charset="0"/>
                </a:rPr>
                <a:t>Base Rate</a:t>
              </a:r>
              <a:endParaRPr lang="en-GB" sz="1600" err="1">
                <a:solidFill>
                  <a:schemeClr val="tx1"/>
                </a:solidFill>
                <a:latin typeface="Segoe UI"/>
                <a:cs typeface="Segoe UI" pitchFamily="34" charset="0"/>
              </a:endParaRPr>
            </a:p>
          </p:txBody>
        </p:sp>
        <p:sp>
          <p:nvSpPr>
            <p:cNvPr id="31" name="TextBox 30">
              <a:extLst>
                <a:ext uri="{FF2B5EF4-FFF2-40B4-BE49-F238E27FC236}">
                  <a16:creationId xmlns:a16="http://schemas.microsoft.com/office/drawing/2014/main" id="{ECB161E9-EF94-4F83-8EAF-F62CBD06DD50}"/>
                </a:ext>
              </a:extLst>
            </p:cNvPr>
            <p:cNvSpPr txBox="1"/>
            <p:nvPr/>
          </p:nvSpPr>
          <p:spPr>
            <a:xfrm>
              <a:off x="6626243" y="5265156"/>
              <a:ext cx="2218020" cy="738664"/>
            </a:xfrm>
            <a:prstGeom prst="rect">
              <a:avLst/>
            </a:prstGeom>
            <a:noFill/>
          </p:spPr>
          <p:txBody>
            <a:bodyPr wrap="square" lIns="0" tIns="0" rIns="0" bIns="0" rtlCol="0">
              <a:spAutoFit/>
            </a:bodyPr>
            <a:lstStyle/>
            <a:p>
              <a:pPr algn="ctr" defTabSz="932563">
                <a:defRPr/>
              </a:pPr>
              <a:r>
                <a:rPr lang="en-US" sz="1600">
                  <a:solidFill>
                    <a:srgbClr val="1A1A1A"/>
                  </a:solidFill>
                  <a:latin typeface="Segoe UI"/>
                </a:rPr>
                <a:t>Azure Hybrid Benefit for </a:t>
              </a:r>
              <a:r>
                <a:rPr lang="en-US" sz="1600" b="1">
                  <a:solidFill>
                    <a:schemeClr val="accent1"/>
                  </a:solidFill>
                  <a:latin typeface="+mj-lt"/>
                </a:rPr>
                <a:t>Windows and SQL Server</a:t>
              </a:r>
              <a:endParaRPr lang="en-GB" sz="1600" b="1">
                <a:solidFill>
                  <a:schemeClr val="accent1"/>
                </a:solidFill>
                <a:latin typeface="+mj-lt"/>
              </a:endParaRPr>
            </a:p>
          </p:txBody>
        </p:sp>
        <p:sp>
          <p:nvSpPr>
            <p:cNvPr id="46" name="TextBox 45">
              <a:extLst>
                <a:ext uri="{FF2B5EF4-FFF2-40B4-BE49-F238E27FC236}">
                  <a16:creationId xmlns:a16="http://schemas.microsoft.com/office/drawing/2014/main" id="{2207C062-5083-447E-8941-49622184B4DD}"/>
                </a:ext>
              </a:extLst>
            </p:cNvPr>
            <p:cNvSpPr txBox="1"/>
            <p:nvPr/>
          </p:nvSpPr>
          <p:spPr>
            <a:xfrm>
              <a:off x="6895140" y="4125919"/>
              <a:ext cx="1711759" cy="219740"/>
            </a:xfrm>
            <a:prstGeom prst="rect">
              <a:avLst/>
            </a:prstGeom>
            <a:noFill/>
          </p:spPr>
          <p:txBody>
            <a:bodyPr wrap="square" lIns="182880" tIns="0" rIns="0" bIns="0" rtlCol="0">
              <a:spAutoFit/>
            </a:bodyPr>
            <a:lstStyle>
              <a:defPPr>
                <a:defRPr lang="en-US"/>
              </a:defPPr>
              <a:lvl1pPr defTabSz="932563">
                <a:defRPr sz="1428">
                  <a:gradFill>
                    <a:gsLst>
                      <a:gs pos="2917">
                        <a:srgbClr val="1A1A1A"/>
                      </a:gs>
                      <a:gs pos="30000">
                        <a:srgbClr val="1A1A1A"/>
                      </a:gs>
                    </a:gsLst>
                    <a:lin ang="5400000" scaled="0"/>
                  </a:gradFill>
                  <a:latin typeface="Segoe UI"/>
                </a:defRPr>
              </a:lvl1pPr>
            </a:lstStyle>
            <a:p>
              <a:r>
                <a:rPr lang="en-US"/>
                <a:t>$0.598/hour</a:t>
              </a:r>
              <a:endParaRPr lang="en-GB"/>
            </a:p>
          </p:txBody>
        </p:sp>
      </p:grpSp>
      <p:cxnSp>
        <p:nvCxnSpPr>
          <p:cNvPr id="48" name="Straight Connector 47">
            <a:extLst>
              <a:ext uri="{FF2B5EF4-FFF2-40B4-BE49-F238E27FC236}">
                <a16:creationId xmlns:a16="http://schemas.microsoft.com/office/drawing/2014/main" id="{AC129A16-537C-49FB-89B9-3571433B3E61}"/>
              </a:ext>
            </a:extLst>
          </p:cNvPr>
          <p:cNvCxnSpPr/>
          <p:nvPr/>
        </p:nvCxnSpPr>
        <p:spPr>
          <a:xfrm>
            <a:off x="2361138" y="2243936"/>
            <a:ext cx="9232773" cy="0"/>
          </a:xfrm>
          <a:prstGeom prst="line">
            <a:avLst/>
          </a:prstGeom>
          <a:ln w="190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E48D072-1C85-493B-A864-F89773F2C585}"/>
              </a:ext>
            </a:extLst>
          </p:cNvPr>
          <p:cNvCxnSpPr>
            <a:cxnSpLocks/>
          </p:cNvCxnSpPr>
          <p:nvPr/>
        </p:nvCxnSpPr>
        <p:spPr>
          <a:xfrm>
            <a:off x="6905629" y="2358736"/>
            <a:ext cx="0" cy="1991297"/>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84D18CF-9475-4D47-A8B9-2D7A92D005A6}"/>
              </a:ext>
            </a:extLst>
          </p:cNvPr>
          <p:cNvCxnSpPr>
            <a:cxnSpLocks/>
          </p:cNvCxnSpPr>
          <p:nvPr/>
        </p:nvCxnSpPr>
        <p:spPr>
          <a:xfrm>
            <a:off x="9857718" y="2358736"/>
            <a:ext cx="0" cy="2195258"/>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D1499EC-09F2-4862-883A-B91DF653789B}"/>
              </a:ext>
            </a:extLst>
          </p:cNvPr>
          <p:cNvSpPr txBox="1"/>
          <p:nvPr/>
        </p:nvSpPr>
        <p:spPr>
          <a:xfrm>
            <a:off x="4045233" y="2754480"/>
            <a:ext cx="1736189" cy="246221"/>
          </a:xfrm>
          <a:prstGeom prst="rect">
            <a:avLst/>
          </a:prstGeom>
          <a:noFill/>
        </p:spPr>
        <p:txBody>
          <a:bodyPr wrap="square" lIns="0" tIns="0" rIns="0" bIns="0" rtlCol="0">
            <a:spAutoFit/>
          </a:bodyPr>
          <a:lstStyle/>
          <a:p>
            <a:pPr defTabSz="932563">
              <a:defRPr/>
            </a:pPr>
            <a:r>
              <a:rPr lang="en-GB" sz="1600">
                <a:solidFill>
                  <a:srgbClr val="0078D4"/>
                </a:solidFill>
                <a:latin typeface="+mj-lt"/>
              </a:rPr>
              <a:t>~75% savings</a:t>
            </a:r>
          </a:p>
        </p:txBody>
      </p:sp>
      <p:grpSp>
        <p:nvGrpSpPr>
          <p:cNvPr id="16" name="Group 15">
            <a:extLst>
              <a:ext uri="{FF2B5EF4-FFF2-40B4-BE49-F238E27FC236}">
                <a16:creationId xmlns:a16="http://schemas.microsoft.com/office/drawing/2014/main" id="{F370B656-4283-420B-B727-E0295A048D16}"/>
              </a:ext>
            </a:extLst>
          </p:cNvPr>
          <p:cNvGrpSpPr/>
          <p:nvPr/>
        </p:nvGrpSpPr>
        <p:grpSpPr>
          <a:xfrm>
            <a:off x="9650987" y="4329880"/>
            <a:ext cx="2218020" cy="1703295"/>
            <a:chOff x="9650987" y="4329880"/>
            <a:chExt cx="2218020" cy="1703295"/>
          </a:xfrm>
        </p:grpSpPr>
        <p:sp>
          <p:nvSpPr>
            <p:cNvPr id="34" name="TextBox 33">
              <a:extLst>
                <a:ext uri="{FF2B5EF4-FFF2-40B4-BE49-F238E27FC236}">
                  <a16:creationId xmlns:a16="http://schemas.microsoft.com/office/drawing/2014/main" id="{CEFD7480-79B2-4463-AB98-87DF77FBD59A}"/>
                </a:ext>
              </a:extLst>
            </p:cNvPr>
            <p:cNvSpPr txBox="1"/>
            <p:nvPr/>
          </p:nvSpPr>
          <p:spPr>
            <a:xfrm>
              <a:off x="9857718" y="4329880"/>
              <a:ext cx="1736193" cy="224112"/>
            </a:xfrm>
            <a:prstGeom prst="rect">
              <a:avLst/>
            </a:prstGeom>
            <a:noFill/>
          </p:spPr>
          <p:txBody>
            <a:bodyPr wrap="square" lIns="182880" tIns="0" rIns="0" bIns="0" rtlCol="0">
              <a:spAutoFit/>
            </a:bodyPr>
            <a:lstStyle>
              <a:defPPr>
                <a:defRPr lang="en-US"/>
              </a:defPPr>
              <a:lvl1pPr defTabSz="932563">
                <a:defRPr sz="1428">
                  <a:gradFill>
                    <a:gsLst>
                      <a:gs pos="2917">
                        <a:srgbClr val="1A1A1A"/>
                      </a:gs>
                      <a:gs pos="30000">
                        <a:srgbClr val="1A1A1A"/>
                      </a:gs>
                    </a:gsLst>
                    <a:lin ang="5400000" scaled="0"/>
                  </a:gradFill>
                  <a:latin typeface="Segoe UI"/>
                </a:defRPr>
              </a:lvl1pPr>
            </a:lstStyle>
            <a:p>
              <a:r>
                <a:rPr lang="en-US"/>
                <a:t>$0.28/hour</a:t>
              </a:r>
              <a:endParaRPr lang="en-GB"/>
            </a:p>
          </p:txBody>
        </p:sp>
        <p:sp>
          <p:nvSpPr>
            <p:cNvPr id="44" name="Rectangle 43">
              <a:extLst>
                <a:ext uri="{FF2B5EF4-FFF2-40B4-BE49-F238E27FC236}">
                  <a16:creationId xmlns:a16="http://schemas.microsoft.com/office/drawing/2014/main" id="{189E5F1C-9F3A-42B8-A16D-0E67B40AFFC2}"/>
                </a:ext>
              </a:extLst>
            </p:cNvPr>
            <p:cNvSpPr/>
            <p:nvPr/>
          </p:nvSpPr>
          <p:spPr bwMode="auto">
            <a:xfrm>
              <a:off x="9857719" y="4624737"/>
              <a:ext cx="1661581" cy="46963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a:solidFill>
                    <a:schemeClr val="tx1"/>
                  </a:solidFill>
                  <a:latin typeface="Segoe UI"/>
                  <a:cs typeface="Segoe UI" pitchFamily="34" charset="0"/>
                </a:rPr>
                <a:t>Base Rate</a:t>
              </a:r>
              <a:endParaRPr lang="en-GB" sz="1600">
                <a:solidFill>
                  <a:schemeClr val="tx1"/>
                </a:solidFill>
                <a:latin typeface="Segoe UI"/>
                <a:cs typeface="Segoe UI" pitchFamily="34" charset="0"/>
              </a:endParaRPr>
            </a:p>
          </p:txBody>
        </p:sp>
        <p:sp>
          <p:nvSpPr>
            <p:cNvPr id="55" name="TextBox 54">
              <a:extLst>
                <a:ext uri="{FF2B5EF4-FFF2-40B4-BE49-F238E27FC236}">
                  <a16:creationId xmlns:a16="http://schemas.microsoft.com/office/drawing/2014/main" id="{BDB77A12-97A4-44C7-AEA5-BB3579F556EF}"/>
                </a:ext>
              </a:extLst>
            </p:cNvPr>
            <p:cNvSpPr txBox="1"/>
            <p:nvPr/>
          </p:nvSpPr>
          <p:spPr>
            <a:xfrm>
              <a:off x="9650987" y="5294511"/>
              <a:ext cx="2218020" cy="738664"/>
            </a:xfrm>
            <a:prstGeom prst="rect">
              <a:avLst/>
            </a:prstGeom>
            <a:noFill/>
          </p:spPr>
          <p:txBody>
            <a:bodyPr wrap="square" lIns="0" tIns="0" rIns="0" bIns="0" rtlCol="0">
              <a:spAutoFit/>
            </a:bodyPr>
            <a:lstStyle/>
            <a:p>
              <a:pPr algn="ctr" defTabSz="932563">
                <a:defRPr/>
              </a:pPr>
              <a:r>
                <a:rPr lang="en-US" sz="1600">
                  <a:solidFill>
                    <a:srgbClr val="1A1A1A"/>
                  </a:solidFill>
                </a:rPr>
                <a:t>Azure Hybrid Benefit for </a:t>
              </a:r>
              <a:r>
                <a:rPr lang="en-US" sz="1600" b="1">
                  <a:solidFill>
                    <a:schemeClr val="accent1"/>
                  </a:solidFill>
                  <a:latin typeface="+mj-lt"/>
                </a:rPr>
                <a:t>Windows and SQL Server+3-year RI</a:t>
              </a:r>
              <a:endParaRPr lang="en-GB" sz="1600" b="1">
                <a:solidFill>
                  <a:schemeClr val="accent1"/>
                </a:solidFill>
                <a:latin typeface="+mj-lt"/>
              </a:endParaRPr>
            </a:p>
          </p:txBody>
        </p:sp>
      </p:grpSp>
      <p:cxnSp>
        <p:nvCxnSpPr>
          <p:cNvPr id="23" name="Straight Arrow Connector 22">
            <a:extLst>
              <a:ext uri="{FF2B5EF4-FFF2-40B4-BE49-F238E27FC236}">
                <a16:creationId xmlns:a16="http://schemas.microsoft.com/office/drawing/2014/main" id="{53626AC6-71EE-43BB-9737-6F2259ECD02B}"/>
              </a:ext>
            </a:extLst>
          </p:cNvPr>
          <p:cNvCxnSpPr>
            <a:cxnSpLocks/>
            <a:endCxn id="35" idx="1"/>
          </p:cNvCxnSpPr>
          <p:nvPr/>
        </p:nvCxnSpPr>
        <p:spPr>
          <a:xfrm>
            <a:off x="3868439" y="2358736"/>
            <a:ext cx="0" cy="166731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816A0C9-42DB-4FF3-B5AD-6967A3A73711}"/>
              </a:ext>
            </a:extLst>
          </p:cNvPr>
          <p:cNvSpPr txBox="1"/>
          <p:nvPr/>
        </p:nvSpPr>
        <p:spPr>
          <a:xfrm>
            <a:off x="7061172" y="3117271"/>
            <a:ext cx="1565995" cy="246221"/>
          </a:xfrm>
          <a:prstGeom prst="rect">
            <a:avLst/>
          </a:prstGeom>
          <a:noFill/>
        </p:spPr>
        <p:txBody>
          <a:bodyPr wrap="square" lIns="0" tIns="0" rIns="0" bIns="0" rtlCol="0">
            <a:spAutoFit/>
          </a:bodyPr>
          <a:lstStyle/>
          <a:p>
            <a:pPr lvl="0" defTabSz="932563">
              <a:defRPr/>
            </a:pPr>
            <a:r>
              <a:rPr lang="en-GB" sz="1600">
                <a:solidFill>
                  <a:srgbClr val="0078D4"/>
                </a:solidFill>
                <a:latin typeface="Segoe UI Semibold"/>
              </a:rPr>
              <a:t>~85% savings</a:t>
            </a:r>
            <a:r>
              <a:rPr lang="en-GB" sz="1600" baseline="30000">
                <a:solidFill>
                  <a:srgbClr val="0078D4"/>
                </a:solidFill>
                <a:latin typeface="Segoe UI Semibold"/>
              </a:rPr>
              <a:t>1</a:t>
            </a:r>
          </a:p>
        </p:txBody>
      </p:sp>
      <p:sp>
        <p:nvSpPr>
          <p:cNvPr id="36" name="TextBox 35">
            <a:extLst>
              <a:ext uri="{FF2B5EF4-FFF2-40B4-BE49-F238E27FC236}">
                <a16:creationId xmlns:a16="http://schemas.microsoft.com/office/drawing/2014/main" id="{3D658CDA-BDC5-43CD-A6C9-F32C9FEDDAC7}"/>
              </a:ext>
            </a:extLst>
          </p:cNvPr>
          <p:cNvSpPr txBox="1"/>
          <p:nvPr/>
        </p:nvSpPr>
        <p:spPr>
          <a:xfrm>
            <a:off x="9928164" y="3276891"/>
            <a:ext cx="1736189" cy="246221"/>
          </a:xfrm>
          <a:prstGeom prst="rect">
            <a:avLst/>
          </a:prstGeom>
          <a:noFill/>
        </p:spPr>
        <p:txBody>
          <a:bodyPr wrap="square" lIns="0" tIns="0" rIns="0" bIns="0" rtlCol="0">
            <a:spAutoFit/>
          </a:bodyPr>
          <a:lstStyle/>
          <a:p>
            <a:pPr defTabSz="932563">
              <a:defRPr/>
            </a:pPr>
            <a:r>
              <a:rPr lang="en-GB" sz="1600">
                <a:solidFill>
                  <a:srgbClr val="0078D4"/>
                </a:solidFill>
                <a:latin typeface="+mj-lt"/>
              </a:rPr>
              <a:t>~93% savings</a:t>
            </a:r>
          </a:p>
        </p:txBody>
      </p:sp>
    </p:spTree>
    <p:extLst>
      <p:ext uri="{BB962C8B-B14F-4D97-AF65-F5344CB8AC3E}">
        <p14:creationId xmlns:p14="http://schemas.microsoft.com/office/powerpoint/2010/main" val="969965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left)">
                                      <p:cBhvr>
                                        <p:cTn id="24" dur="500"/>
                                        <p:tgtEl>
                                          <p:spTgt spid="48"/>
                                        </p:tgtEl>
                                      </p:cBhvr>
                                    </p:animEffect>
                                  </p:childTnLst>
                                </p:cTn>
                              </p:par>
                            </p:childTnLst>
                          </p:cTn>
                        </p:par>
                        <p:par>
                          <p:cTn id="25" fill="hold">
                            <p:stCondLst>
                              <p:cond delay="2250"/>
                            </p:stCondLst>
                            <p:childTnLst>
                              <p:par>
                                <p:cTn id="26" presetID="16" presetClass="entr" presetSubtype="42"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outHorizontal)">
                                      <p:cBhvr>
                                        <p:cTn id="28" dur="500"/>
                                        <p:tgtEl>
                                          <p:spTgt spid="2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left)">
                                      <p:cBhvr>
                                        <p:cTn id="31" dur="500"/>
                                        <p:tgtEl>
                                          <p:spTgt spid="52"/>
                                        </p:tgtEl>
                                      </p:cBhvr>
                                    </p:animEffect>
                                  </p:childTnLst>
                                </p:cTn>
                              </p:par>
                            </p:childTnLst>
                          </p:cTn>
                        </p:par>
                        <p:par>
                          <p:cTn id="32" fill="hold">
                            <p:stCondLst>
                              <p:cond delay="2750"/>
                            </p:stCondLst>
                            <p:childTnLst>
                              <p:par>
                                <p:cTn id="33" presetID="16" presetClass="entr" presetSubtype="42"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arn(outHorizontal)">
                                      <p:cBhvr>
                                        <p:cTn id="35" dur="500"/>
                                        <p:tgtEl>
                                          <p:spTgt spid="5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par>
                          <p:cTn id="39" fill="hold">
                            <p:stCondLst>
                              <p:cond delay="3250"/>
                            </p:stCondLst>
                            <p:childTnLst>
                              <p:par>
                                <p:cTn id="40" presetID="16" presetClass="entr" presetSubtype="42"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barn(outHorizontal)">
                                      <p:cBhvr>
                                        <p:cTn id="42" dur="500"/>
                                        <p:tgtEl>
                                          <p:spTgt spid="5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left)">
                                      <p:cBhvr>
                                        <p:cTn id="45" dur="500"/>
                                        <p:tgtEl>
                                          <p:spTgt spid="36"/>
                                        </p:tgtEl>
                                      </p:cBhvr>
                                    </p:animEffect>
                                  </p:childTnLst>
                                </p:cTn>
                              </p:par>
                            </p:childTnLst>
                          </p:cTn>
                        </p:par>
                        <p:par>
                          <p:cTn id="46" fill="hold">
                            <p:stCondLst>
                              <p:cond delay="3750"/>
                            </p:stCondLst>
                            <p:childTnLst>
                              <p:par>
                                <p:cTn id="47" presetID="10"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2" grpId="0"/>
      <p:bldP spid="2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70B9-90D2-4087-90BD-092AF669B5EA}"/>
              </a:ext>
            </a:extLst>
          </p:cNvPr>
          <p:cNvSpPr>
            <a:spLocks noGrp="1"/>
          </p:cNvSpPr>
          <p:nvPr>
            <p:ph type="title"/>
          </p:nvPr>
        </p:nvSpPr>
        <p:spPr>
          <a:xfrm>
            <a:off x="600059" y="466301"/>
            <a:ext cx="11239464" cy="1695272"/>
          </a:xfrm>
        </p:spPr>
        <p:txBody>
          <a:bodyPr/>
          <a:lstStyle/>
          <a:p>
            <a:r>
              <a:rPr lang="en-US" sz="4400" dirty="0"/>
              <a:t>Azure Advisor provides </a:t>
            </a:r>
            <a:r>
              <a:rPr lang="en-US" sz="4400" dirty="0">
                <a:solidFill>
                  <a:schemeClr val="accent1"/>
                </a:solidFill>
              </a:rPr>
              <a:t>free and personalized</a:t>
            </a:r>
            <a:br>
              <a:rPr lang="en-US" sz="4400" dirty="0">
                <a:solidFill>
                  <a:schemeClr val="accent1"/>
                </a:solidFill>
              </a:rPr>
            </a:br>
            <a:r>
              <a:rPr lang="en-US" sz="4400" dirty="0">
                <a:solidFill>
                  <a:schemeClr val="tx1"/>
                </a:solidFill>
              </a:rPr>
              <a:t>right sizing recommendations</a:t>
            </a:r>
            <a:br>
              <a:rPr lang="en-US" sz="4400" dirty="0"/>
            </a:br>
            <a:endParaRPr lang="en-US" sz="4400" dirty="0"/>
          </a:p>
        </p:txBody>
      </p:sp>
      <p:graphicFrame>
        <p:nvGraphicFramePr>
          <p:cNvPr id="5" name="Table 4">
            <a:extLst>
              <a:ext uri="{FF2B5EF4-FFF2-40B4-BE49-F238E27FC236}">
                <a16:creationId xmlns:a16="http://schemas.microsoft.com/office/drawing/2014/main" id="{CA261FB8-4DE8-442A-A536-A3CE344A6FF8}"/>
              </a:ext>
            </a:extLst>
          </p:cNvPr>
          <p:cNvGraphicFramePr>
            <a:graphicFrameLocks noGrp="1"/>
          </p:cNvGraphicFramePr>
          <p:nvPr>
            <p:extLst/>
          </p:nvPr>
        </p:nvGraphicFramePr>
        <p:xfrm>
          <a:off x="596952" y="1986212"/>
          <a:ext cx="11129933" cy="3132750"/>
        </p:xfrm>
        <a:graphic>
          <a:graphicData uri="http://schemas.openxmlformats.org/drawingml/2006/table">
            <a:tbl>
              <a:tblPr firstRow="1" bandRow="1">
                <a:tableStyleId>{5C22544A-7EE6-4342-B048-85BDC9FD1C3A}</a:tableStyleId>
              </a:tblPr>
              <a:tblGrid>
                <a:gridCol w="2604878">
                  <a:extLst>
                    <a:ext uri="{9D8B030D-6E8A-4147-A177-3AD203B41FA5}">
                      <a16:colId xmlns:a16="http://schemas.microsoft.com/office/drawing/2014/main" val="2274531026"/>
                    </a:ext>
                  </a:extLst>
                </a:gridCol>
                <a:gridCol w="236807">
                  <a:extLst>
                    <a:ext uri="{9D8B030D-6E8A-4147-A177-3AD203B41FA5}">
                      <a16:colId xmlns:a16="http://schemas.microsoft.com/office/drawing/2014/main" val="427316792"/>
                    </a:ext>
                  </a:extLst>
                </a:gridCol>
                <a:gridCol w="2604878">
                  <a:extLst>
                    <a:ext uri="{9D8B030D-6E8A-4147-A177-3AD203B41FA5}">
                      <a16:colId xmlns:a16="http://schemas.microsoft.com/office/drawing/2014/main" val="3996651267"/>
                    </a:ext>
                  </a:extLst>
                </a:gridCol>
                <a:gridCol w="236807">
                  <a:extLst>
                    <a:ext uri="{9D8B030D-6E8A-4147-A177-3AD203B41FA5}">
                      <a16:colId xmlns:a16="http://schemas.microsoft.com/office/drawing/2014/main" val="3177986464"/>
                    </a:ext>
                  </a:extLst>
                </a:gridCol>
                <a:gridCol w="2604878">
                  <a:extLst>
                    <a:ext uri="{9D8B030D-6E8A-4147-A177-3AD203B41FA5}">
                      <a16:colId xmlns:a16="http://schemas.microsoft.com/office/drawing/2014/main" val="1191214433"/>
                    </a:ext>
                  </a:extLst>
                </a:gridCol>
                <a:gridCol w="236807">
                  <a:extLst>
                    <a:ext uri="{9D8B030D-6E8A-4147-A177-3AD203B41FA5}">
                      <a16:colId xmlns:a16="http://schemas.microsoft.com/office/drawing/2014/main" val="2319231407"/>
                    </a:ext>
                  </a:extLst>
                </a:gridCol>
                <a:gridCol w="2604878">
                  <a:extLst>
                    <a:ext uri="{9D8B030D-6E8A-4147-A177-3AD203B41FA5}">
                      <a16:colId xmlns:a16="http://schemas.microsoft.com/office/drawing/2014/main" val="875588643"/>
                    </a:ext>
                  </a:extLst>
                </a:gridCol>
              </a:tblGrid>
              <a:tr h="139876">
                <a:tc gridSpan="7">
                  <a:txBody>
                    <a:bodyPr/>
                    <a:lstStyle/>
                    <a:p>
                      <a:pPr algn="ctr"/>
                      <a:endParaRPr lang="en-US" sz="300" b="0">
                        <a:latin typeface="+mj-lt"/>
                      </a:endParaRPr>
                    </a:p>
                  </a:txBody>
                  <a:tcPr marL="93247" marR="93247" marT="46623" marB="466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pPr algn="ctr"/>
                      <a:endParaRPr lang="en-US" sz="1800" b="0"/>
                    </a:p>
                  </a:txBody>
                  <a:tcPr marL="91427" marR="91427" marT="45713" marB="45713" anchor="ctr">
                    <a:noFill/>
                  </a:tcPr>
                </a:tc>
                <a:tc hMerge="1">
                  <a:txBody>
                    <a:bodyPr/>
                    <a:lstStyle/>
                    <a:p>
                      <a:pPr algn="ctr"/>
                      <a:endParaRPr lang="en-US" sz="1800" b="0"/>
                    </a:p>
                  </a:txBody>
                  <a:tcPr marL="91427" marR="91427" marT="45713" marB="45713" anchor="ctr"/>
                </a:tc>
                <a:tc hMerge="1">
                  <a:txBody>
                    <a:bodyPr/>
                    <a:lstStyle/>
                    <a:p>
                      <a:pPr algn="ctr"/>
                      <a:endParaRPr lang="en-US" sz="1800" b="0"/>
                    </a:p>
                  </a:txBody>
                  <a:tcPr marL="91427" marR="91427" marT="45713" marB="45713" anchor="ctr">
                    <a:noFill/>
                  </a:tcPr>
                </a:tc>
                <a:tc hMerge="1">
                  <a:txBody>
                    <a:bodyPr/>
                    <a:lstStyle/>
                    <a:p>
                      <a:pPr algn="ctr"/>
                      <a:endParaRPr lang="en-US" sz="1800" b="0"/>
                    </a:p>
                  </a:txBody>
                  <a:tcPr marL="91427" marR="91427" marT="45713" marB="45713" anchor="ctr"/>
                </a:tc>
                <a:tc hMerge="1">
                  <a:txBody>
                    <a:bodyPr/>
                    <a:lstStyle/>
                    <a:p>
                      <a:pPr algn="ctr"/>
                      <a:endParaRPr lang="en-US" sz="1800" b="0"/>
                    </a:p>
                  </a:txBody>
                  <a:tcPr marL="91427" marR="91427" marT="45713" marB="45713" anchor="ctr">
                    <a:noFill/>
                  </a:tcPr>
                </a:tc>
                <a:tc hMerge="1">
                  <a:txBody>
                    <a:bodyPr/>
                    <a:lstStyle/>
                    <a:p>
                      <a:pPr algn="ctr"/>
                      <a:endParaRPr lang="en-US" sz="1800" b="0"/>
                    </a:p>
                  </a:txBody>
                  <a:tcPr marL="91427" marR="91427" marT="45713" marB="45713" anchor="ctr"/>
                </a:tc>
                <a:extLst>
                  <a:ext uri="{0D108BD9-81ED-4DB2-BD59-A6C34878D82A}">
                    <a16:rowId xmlns:a16="http://schemas.microsoft.com/office/drawing/2014/main" val="1734249745"/>
                  </a:ext>
                </a:extLst>
              </a:tr>
              <a:tr h="932589">
                <a:tc>
                  <a:txBody>
                    <a:bodyPr/>
                    <a:lstStyle/>
                    <a:p>
                      <a:pPr algn="ctr"/>
                      <a:endParaRPr lang="en-US" sz="18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a:latin typeface="+mj-lt"/>
                      </a:endParaRPr>
                    </a:p>
                    <a:p>
                      <a:pPr algn="ctr"/>
                      <a:endParaRPr lang="en-US" sz="1800" b="0">
                        <a:latin typeface="+mj-lt"/>
                      </a:endParaRPr>
                    </a:p>
                    <a:p>
                      <a:pPr algn="ctr"/>
                      <a:endParaRPr lang="en-US" sz="18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9638227"/>
                  </a:ext>
                </a:extLst>
              </a:tr>
              <a:tr h="470275">
                <a:tc>
                  <a:txBody>
                    <a:bodyPr/>
                    <a:lstStyle/>
                    <a:p>
                      <a:pPr algn="ctr"/>
                      <a:r>
                        <a:rPr lang="en-US" sz="1800" b="0">
                          <a:latin typeface="+mj-lt"/>
                        </a:rPr>
                        <a:t>High Availability</a:t>
                      </a: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latin typeface="+mj-lt"/>
                        </a:rPr>
                        <a:t>Security</a:t>
                      </a: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latin typeface="+mj-lt"/>
                        </a:rPr>
                        <a:t>Performance</a:t>
                      </a: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3200" b="1">
                          <a:latin typeface="+mj-lt"/>
                        </a:rPr>
                        <a:t>Cost</a:t>
                      </a: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5146815"/>
                  </a:ext>
                </a:extLst>
              </a:tr>
              <a:tr h="1479359">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lang="en-US" sz="1600">
                        <a:solidFill>
                          <a:schemeClr val="bg1"/>
                        </a:solidFill>
                        <a:latin typeface="+mj-lt"/>
                      </a:endParaRPr>
                    </a:p>
                    <a:p>
                      <a:pPr marL="0" marR="0" lvl="0" indent="0" algn="ctr" defTabSz="914016" rtl="0" eaLnBrk="1" fontAlgn="auto" latinLnBrk="0" hangingPunct="1">
                        <a:lnSpc>
                          <a:spcPct val="100000"/>
                        </a:lnSpc>
                        <a:spcBef>
                          <a:spcPts val="0"/>
                        </a:spcBef>
                        <a:spcAft>
                          <a:spcPts val="0"/>
                        </a:spcAft>
                        <a:buClrTx/>
                        <a:buSzTx/>
                        <a:buFontTx/>
                        <a:buNone/>
                        <a:tabLst/>
                        <a:defRPr/>
                      </a:pPr>
                      <a:r>
                        <a:rPr lang="en-US" sz="1600">
                          <a:solidFill>
                            <a:schemeClr val="accent1"/>
                          </a:solidFill>
                          <a:latin typeface="+mj-lt"/>
                        </a:rPr>
                        <a:t>Improve the availability of your business-critical applications</a:t>
                      </a:r>
                    </a:p>
                    <a:p>
                      <a:pPr marL="0" marR="0" lvl="0" indent="0" algn="ctr" defTabSz="914016" rtl="0" eaLnBrk="1" fontAlgn="auto" latinLnBrk="0" hangingPunct="1">
                        <a:lnSpc>
                          <a:spcPct val="100000"/>
                        </a:lnSpc>
                        <a:spcBef>
                          <a:spcPts val="0"/>
                        </a:spcBef>
                        <a:spcAft>
                          <a:spcPts val="0"/>
                        </a:spcAft>
                        <a:buClrTx/>
                        <a:buSzTx/>
                        <a:buFontTx/>
                        <a:buNone/>
                        <a:tabLst/>
                        <a:defRPr/>
                      </a:pPr>
                      <a:endParaRPr lang="en-US" sz="1600">
                        <a:solidFill>
                          <a:schemeClr val="bg1"/>
                        </a:solidFill>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6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lang="en-US" sz="1600">
                          <a:solidFill>
                            <a:schemeClr val="accent1"/>
                          </a:solidFill>
                          <a:latin typeface="+mj-lt"/>
                        </a:rPr>
                        <a:t>Enhance protection of your Azure resources from potential security threats</a:t>
                      </a: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6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lang="en-US" sz="1600">
                          <a:solidFill>
                            <a:schemeClr val="accent1"/>
                          </a:solidFill>
                          <a:latin typeface="+mj-lt"/>
                        </a:rPr>
                        <a:t>Optimize </a:t>
                      </a:r>
                      <a:r>
                        <a:rPr lang="en-US" sz="1600" baseline="0">
                          <a:solidFill>
                            <a:schemeClr val="accent1"/>
                          </a:solidFill>
                          <a:latin typeface="+mj-lt"/>
                        </a:rPr>
                        <a:t>performance</a:t>
                      </a:r>
                      <a:r>
                        <a:rPr lang="en-US" sz="1600">
                          <a:solidFill>
                            <a:schemeClr val="accent1"/>
                          </a:solidFill>
                          <a:latin typeface="+mj-lt"/>
                        </a:rPr>
                        <a:t> to make the most of your resources </a:t>
                      </a:r>
                    </a:p>
                  </a:txBody>
                  <a:tcPr marL="139871" marR="139871" marT="139871" marB="13987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600" b="0">
                        <a:latin typeface="+mj-lt"/>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lang="en-US" sz="1600" baseline="0">
                          <a:solidFill>
                            <a:schemeClr val="bg1"/>
                          </a:solidFill>
                          <a:latin typeface="+mj-lt"/>
                        </a:rPr>
                        <a:t>Maximize the return</a:t>
                      </a:r>
                    </a:p>
                    <a:p>
                      <a:pPr marL="0" marR="0" lvl="0" indent="0" algn="ctr" defTabSz="914016" rtl="0" eaLnBrk="1" fontAlgn="auto" latinLnBrk="0" hangingPunct="1">
                        <a:lnSpc>
                          <a:spcPct val="100000"/>
                        </a:lnSpc>
                        <a:spcBef>
                          <a:spcPts val="0"/>
                        </a:spcBef>
                        <a:spcAft>
                          <a:spcPts val="0"/>
                        </a:spcAft>
                        <a:buClrTx/>
                        <a:buSzTx/>
                        <a:buFontTx/>
                        <a:buNone/>
                        <a:tabLst/>
                        <a:defRPr/>
                      </a:pPr>
                      <a:r>
                        <a:rPr lang="en-US" sz="1600" baseline="0">
                          <a:solidFill>
                            <a:schemeClr val="bg1"/>
                          </a:solidFill>
                          <a:latin typeface="+mj-lt"/>
                        </a:rPr>
                        <a:t> of your IT budget investment</a:t>
                      </a:r>
                      <a:endParaRPr lang="en-US" sz="1600">
                        <a:solidFill>
                          <a:schemeClr val="bg1"/>
                        </a:solidFill>
                        <a:latin typeface="+mj-lt"/>
                      </a:endParaRPr>
                    </a:p>
                  </a:txBody>
                  <a:tcPr marL="139871" marR="139871" marT="139871" marB="139871" anchor="ctr">
                    <a:lnL w="12700" cmpd="sng">
                      <a:noFill/>
                    </a:lnL>
                    <a:lnR w="1905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198458935"/>
                  </a:ext>
                </a:extLst>
              </a:tr>
            </a:tbl>
          </a:graphicData>
        </a:graphic>
      </p:graphicFrame>
      <p:pic>
        <p:nvPicPr>
          <p:cNvPr id="7" name="Graphic 6">
            <a:extLst>
              <a:ext uri="{FF2B5EF4-FFF2-40B4-BE49-F238E27FC236}">
                <a16:creationId xmlns:a16="http://schemas.microsoft.com/office/drawing/2014/main" id="{C61789CE-35F5-4B5F-BCE1-07069BEE034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6180" y="2322339"/>
            <a:ext cx="562928" cy="560929"/>
          </a:xfrm>
          <a:prstGeom prst="rect">
            <a:avLst/>
          </a:prstGeom>
        </p:spPr>
      </p:pic>
      <p:pic>
        <p:nvPicPr>
          <p:cNvPr id="8" name="Graphic 7">
            <a:extLst>
              <a:ext uri="{FF2B5EF4-FFF2-40B4-BE49-F238E27FC236}">
                <a16:creationId xmlns:a16="http://schemas.microsoft.com/office/drawing/2014/main" id="{A2508E51-EAB6-4B54-BCE2-4E15F8EA270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53011" y="2274234"/>
            <a:ext cx="611205" cy="609034"/>
          </a:xfrm>
          <a:prstGeom prst="rect">
            <a:avLst/>
          </a:prstGeom>
        </p:spPr>
      </p:pic>
      <p:pic>
        <p:nvPicPr>
          <p:cNvPr id="9" name="Graphic 8">
            <a:extLst>
              <a:ext uri="{FF2B5EF4-FFF2-40B4-BE49-F238E27FC236}">
                <a16:creationId xmlns:a16="http://schemas.microsoft.com/office/drawing/2014/main" id="{155BB7DE-3B78-4415-85F9-9EABF699C22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28119" y="2357552"/>
            <a:ext cx="527591" cy="525716"/>
          </a:xfrm>
          <a:prstGeom prst="rect">
            <a:avLst/>
          </a:prstGeom>
        </p:spPr>
      </p:pic>
      <p:sp>
        <p:nvSpPr>
          <p:cNvPr id="10" name="Rectangle 9">
            <a:extLst>
              <a:ext uri="{FF2B5EF4-FFF2-40B4-BE49-F238E27FC236}">
                <a16:creationId xmlns:a16="http://schemas.microsoft.com/office/drawing/2014/main" id="{C087AA88-20CD-4D8B-8458-55D6B08A7D8F}"/>
              </a:ext>
            </a:extLst>
          </p:cNvPr>
          <p:cNvSpPr/>
          <p:nvPr/>
        </p:nvSpPr>
        <p:spPr>
          <a:xfrm>
            <a:off x="488936" y="5775143"/>
            <a:ext cx="11129934" cy="461665"/>
          </a:xfrm>
          <a:prstGeom prst="rect">
            <a:avLst/>
          </a:prstGeom>
        </p:spPr>
        <p:txBody>
          <a:bodyPr wrap="square">
            <a:spAutoFit/>
          </a:bodyPr>
          <a:lstStyle/>
          <a:p>
            <a:pPr algn="ctr" defTabSz="1243015">
              <a:spcAft>
                <a:spcPts val="204"/>
              </a:spcAft>
            </a:pPr>
            <a:r>
              <a:rPr lang="en-US" sz="2400" kern="0">
                <a:latin typeface="Segoe UI" panose="020B0502040204020203" pitchFamily="34" charset="0"/>
                <a:cs typeface="Segoe UI" panose="020B0502040204020203" pitchFamily="34" charset="0"/>
              </a:rPr>
              <a:t>Get your recommendations </a:t>
            </a:r>
            <a:r>
              <a:rPr lang="en-US" sz="2400" kern="0">
                <a:latin typeface="Segoe UI" panose="020B0502040204020203" pitchFamily="34" charset="0"/>
                <a:cs typeface="Segoe UI" panose="020B0502040204020203" pitchFamily="34" charset="0"/>
                <a:hlinkClick r:id="rId9"/>
              </a:rPr>
              <a:t>https://aka.ms/azureadvisor/</a:t>
            </a:r>
            <a:r>
              <a:rPr lang="en-US" sz="2400" kern="0">
                <a:latin typeface="Segoe UI" panose="020B0502040204020203" pitchFamily="34" charset="0"/>
                <a:cs typeface="Segoe UI" panose="020B0502040204020203" pitchFamily="34" charset="0"/>
              </a:rPr>
              <a:t>   </a:t>
            </a:r>
          </a:p>
        </p:txBody>
      </p:sp>
      <p:sp>
        <p:nvSpPr>
          <p:cNvPr id="3" name="Rectangle 2">
            <a:extLst>
              <a:ext uri="{FF2B5EF4-FFF2-40B4-BE49-F238E27FC236}">
                <a16:creationId xmlns:a16="http://schemas.microsoft.com/office/drawing/2014/main" id="{CB1B7B74-C7B2-4096-B522-E44F85FBAD48}"/>
              </a:ext>
            </a:extLst>
          </p:cNvPr>
          <p:cNvSpPr/>
          <p:nvPr/>
        </p:nvSpPr>
        <p:spPr bwMode="auto">
          <a:xfrm>
            <a:off x="8920275" y="1887023"/>
            <a:ext cx="3034159" cy="3505248"/>
          </a:xfrm>
          <a:prstGeom prst="rect">
            <a:avLst/>
          </a:prstGeom>
          <a:noFill/>
          <a:ln w="76200">
            <a:solidFill>
              <a:schemeClr val="accent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43911A4A-912A-4500-BACA-2116DDCEF91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119613" y="2264706"/>
            <a:ext cx="620767" cy="618562"/>
          </a:xfrm>
          <a:prstGeom prst="rect">
            <a:avLst/>
          </a:prstGeom>
        </p:spPr>
      </p:pic>
    </p:spTree>
    <p:extLst>
      <p:ext uri="{BB962C8B-B14F-4D97-AF65-F5344CB8AC3E}">
        <p14:creationId xmlns:p14="http://schemas.microsoft.com/office/powerpoint/2010/main" val="21825716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0D03-A54E-48B1-932B-F8348693E3A3}"/>
              </a:ext>
            </a:extLst>
          </p:cNvPr>
          <p:cNvSpPr>
            <a:spLocks noGrp="1"/>
          </p:cNvSpPr>
          <p:nvPr>
            <p:ph type="title"/>
          </p:nvPr>
        </p:nvSpPr>
        <p:spPr>
          <a:xfrm>
            <a:off x="600059" y="2064554"/>
            <a:ext cx="4994829" cy="565091"/>
          </a:xfrm>
        </p:spPr>
        <p:txBody>
          <a:bodyPr/>
          <a:lstStyle/>
          <a:p>
            <a:r>
              <a:rPr lang="en-US">
                <a:solidFill>
                  <a:schemeClr val="accent1"/>
                </a:solidFill>
              </a:rPr>
              <a:t>Reinvest</a:t>
            </a:r>
          </a:p>
        </p:txBody>
      </p:sp>
      <p:sp>
        <p:nvSpPr>
          <p:cNvPr id="3" name="TextBox 2">
            <a:extLst>
              <a:ext uri="{FF2B5EF4-FFF2-40B4-BE49-F238E27FC236}">
                <a16:creationId xmlns:a16="http://schemas.microsoft.com/office/drawing/2014/main" id="{EFDE8EB4-5C5C-4F80-A4A2-592D11CDB119}"/>
              </a:ext>
            </a:extLst>
          </p:cNvPr>
          <p:cNvSpPr txBox="1"/>
          <p:nvPr/>
        </p:nvSpPr>
        <p:spPr>
          <a:xfrm>
            <a:off x="600059" y="3979142"/>
            <a:ext cx="5389578" cy="2437590"/>
          </a:xfrm>
          <a:prstGeom prst="rect">
            <a:avLst/>
          </a:prstGeom>
          <a:noFill/>
        </p:spPr>
        <p:txBody>
          <a:bodyPr wrap="square" lIns="0" tIns="146304" rIns="182880" bIns="146304" rtlCol="0">
            <a:spAutoFit/>
          </a:bodyPr>
          <a:lstStyle/>
          <a:p>
            <a:pPr>
              <a:lnSpc>
                <a:spcPct val="150000"/>
              </a:lnSpc>
              <a:defRPr/>
            </a:pPr>
            <a:r>
              <a:rPr lang="en-US" dirty="0"/>
              <a:t>Migrate</a:t>
            </a:r>
          </a:p>
          <a:p>
            <a:pPr>
              <a:lnSpc>
                <a:spcPct val="150000"/>
              </a:lnSpc>
              <a:defRPr/>
            </a:pPr>
            <a:r>
              <a:rPr lang="en-US" dirty="0"/>
              <a:t>Modernize – Density, Containers, Serverless, etc.</a:t>
            </a:r>
          </a:p>
          <a:p>
            <a:pPr>
              <a:lnSpc>
                <a:spcPct val="150000"/>
              </a:lnSpc>
              <a:defRPr/>
            </a:pPr>
            <a:r>
              <a:rPr lang="en-US" dirty="0"/>
              <a:t>Secure &amp; Manage</a:t>
            </a:r>
          </a:p>
          <a:p>
            <a:pPr lvl="0"/>
            <a:endParaRPr lang="sv-SE" sz="1400" dirty="0"/>
          </a:p>
          <a:p>
            <a:pPr lvl="0"/>
            <a:endParaRPr lang="en-US" sz="1400" dirty="0"/>
          </a:p>
          <a:p>
            <a:pPr lvl="1"/>
            <a:endParaRPr lang="en-US" sz="1400" dirty="0"/>
          </a:p>
          <a:p>
            <a:pPr>
              <a:lnSpc>
                <a:spcPct val="90000"/>
              </a:lnSpc>
              <a:spcAft>
                <a:spcPts val="600"/>
              </a:spcAft>
            </a:pPr>
            <a:endParaRPr lang="en-US" dirty="0">
              <a:gradFill>
                <a:gsLst>
                  <a:gs pos="2917">
                    <a:schemeClr val="tx1"/>
                  </a:gs>
                  <a:gs pos="30000">
                    <a:schemeClr val="tx1"/>
                  </a:gs>
                </a:gsLst>
                <a:lin ang="5400000" scaled="0"/>
              </a:gradFill>
            </a:endParaRPr>
          </a:p>
        </p:txBody>
      </p:sp>
      <p:sp>
        <p:nvSpPr>
          <p:cNvPr id="7" name="Rectangle 6">
            <a:extLst>
              <a:ext uri="{FF2B5EF4-FFF2-40B4-BE49-F238E27FC236}">
                <a16:creationId xmlns:a16="http://schemas.microsoft.com/office/drawing/2014/main" id="{925DCC61-B293-49D5-B967-77FB6116FB8D}"/>
              </a:ext>
            </a:extLst>
          </p:cNvPr>
          <p:cNvSpPr/>
          <p:nvPr/>
        </p:nvSpPr>
        <p:spPr bwMode="auto">
          <a:xfrm>
            <a:off x="600060" y="3015382"/>
            <a:ext cx="4855344" cy="62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32114" rtl="0" eaLnBrk="1" fontAlgn="base" latinLnBrk="0" hangingPunct="1">
              <a:lnSpc>
                <a:spcPts val="2420"/>
              </a:lnSpc>
              <a:spcBef>
                <a:spcPts val="0"/>
              </a:spcBef>
              <a:spcAft>
                <a:spcPts val="0"/>
              </a:spcAft>
              <a:buClrTx/>
              <a:buSzTx/>
              <a:buFontTx/>
              <a:buNone/>
              <a:tabLst/>
              <a:defRPr/>
            </a:pPr>
            <a:r>
              <a:rPr lang="en-US" sz="2400" kern="0" dirty="0">
                <a:solidFill>
                  <a:schemeClr val="accent1"/>
                </a:solidFill>
                <a:latin typeface="Segoe UI Semibold" panose="020B0502040204020203" pitchFamily="34" charset="0"/>
                <a:ea typeface="Segoe UI" charset="0"/>
                <a:cs typeface="Segoe UI Semibold" panose="020B0502040204020203" pitchFamily="34" charset="0"/>
              </a:rPr>
              <a:t>Reinvest</a:t>
            </a:r>
            <a:r>
              <a:rPr lang="en-US" sz="2400" kern="0" dirty="0">
                <a:solidFill>
                  <a:schemeClr val="tx1"/>
                </a:solidFill>
                <a:latin typeface="Segoe UI Semibold" panose="020B0502040204020203" pitchFamily="34" charset="0"/>
                <a:ea typeface="Segoe UI" charset="0"/>
                <a:cs typeface="Segoe UI Semibold" panose="020B0502040204020203" pitchFamily="34" charset="0"/>
              </a:rPr>
              <a:t> savings into other projects to do more with your budget</a:t>
            </a:r>
            <a:endParaRPr kumimoji="0" lang="en-US" sz="2400" u="none" strike="noStrike" kern="0" cap="none" spc="0" normalizeH="0" baseline="0" noProof="0" dirty="0">
              <a:ln>
                <a:noFill/>
              </a:ln>
              <a:solidFill>
                <a:schemeClr val="tx1"/>
              </a:solidFill>
              <a:effectLst/>
              <a:uLnTx/>
              <a:uFillTx/>
              <a:latin typeface="Segoe UI Semibold" panose="020B0502040204020203" pitchFamily="34" charset="0"/>
              <a:ea typeface="Segoe UI" charset="0"/>
              <a:cs typeface="Segoe UI Semibold" panose="020B0502040204020203" pitchFamily="34" charset="0"/>
            </a:endParaRPr>
          </a:p>
        </p:txBody>
      </p:sp>
      <p:sp>
        <p:nvSpPr>
          <p:cNvPr id="6" name="cloud_2" title="Icon of a cloud made of two arrows pointing towards eachother">
            <a:extLst>
              <a:ext uri="{FF2B5EF4-FFF2-40B4-BE49-F238E27FC236}">
                <a16:creationId xmlns:a16="http://schemas.microsoft.com/office/drawing/2014/main" id="{60CE39BC-9FFD-4A99-95E1-5E679C56AECF}"/>
              </a:ext>
            </a:extLst>
          </p:cNvPr>
          <p:cNvSpPr>
            <a:spLocks noChangeAspect="1" noEditPoints="1"/>
          </p:cNvSpPr>
          <p:nvPr/>
        </p:nvSpPr>
        <p:spPr bwMode="auto">
          <a:xfrm>
            <a:off x="600059" y="1226223"/>
            <a:ext cx="1035203" cy="597391"/>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sq">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97"/>
            <a:endParaRPr lang="en-US">
              <a:solidFill>
                <a:srgbClr val="FF0000"/>
              </a:solidFill>
              <a:latin typeface="Calibri" panose="020F0502020204030204"/>
            </a:endParaRPr>
          </a:p>
        </p:txBody>
      </p:sp>
      <p:pic>
        <p:nvPicPr>
          <p:cNvPr id="11" name="Picture 10">
            <a:extLst>
              <a:ext uri="{FF2B5EF4-FFF2-40B4-BE49-F238E27FC236}">
                <a16:creationId xmlns:a16="http://schemas.microsoft.com/office/drawing/2014/main" id="{5A168904-235B-4175-A3F5-7832C922CC0A}"/>
              </a:ext>
            </a:extLst>
          </p:cNvPr>
          <p:cNvPicPr>
            <a:picLocks noChangeAspect="1"/>
          </p:cNvPicPr>
          <p:nvPr/>
        </p:nvPicPr>
        <p:blipFill>
          <a:blip r:embed="rId3"/>
          <a:stretch>
            <a:fillRect/>
          </a:stretch>
        </p:blipFill>
        <p:spPr>
          <a:xfrm>
            <a:off x="6218016" y="903"/>
            <a:ext cx="6218459" cy="6992718"/>
          </a:xfrm>
          <a:prstGeom prst="rect">
            <a:avLst/>
          </a:prstGeom>
        </p:spPr>
      </p:pic>
    </p:spTree>
    <p:extLst>
      <p:ext uri="{BB962C8B-B14F-4D97-AF65-F5344CB8AC3E}">
        <p14:creationId xmlns:p14="http://schemas.microsoft.com/office/powerpoint/2010/main" val="40214650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7429A-B486-4342-8599-F961F009F5BE}"/>
              </a:ext>
            </a:extLst>
          </p:cNvPr>
          <p:cNvSpPr>
            <a:spLocks noGrp="1"/>
          </p:cNvSpPr>
          <p:nvPr>
            <p:ph type="title"/>
          </p:nvPr>
        </p:nvSpPr>
        <p:spPr/>
        <p:txBody>
          <a:bodyPr/>
          <a:lstStyle/>
          <a:p>
            <a:r>
              <a:rPr lang="en-US" dirty="0"/>
              <a:t>Call to Action</a:t>
            </a:r>
          </a:p>
        </p:txBody>
      </p:sp>
      <p:sp>
        <p:nvSpPr>
          <p:cNvPr id="3" name="Text Placeholder 2">
            <a:extLst>
              <a:ext uri="{FF2B5EF4-FFF2-40B4-BE49-F238E27FC236}">
                <a16:creationId xmlns:a16="http://schemas.microsoft.com/office/drawing/2014/main" id="{2149D6FC-9840-4DFB-953D-D82772898855}"/>
              </a:ext>
            </a:extLst>
          </p:cNvPr>
          <p:cNvSpPr>
            <a:spLocks noGrp="1"/>
          </p:cNvSpPr>
          <p:nvPr>
            <p:ph type="body" sz="quarter" idx="10"/>
          </p:nvPr>
        </p:nvSpPr>
        <p:spPr>
          <a:xfrm>
            <a:off x="274702" y="1211287"/>
            <a:ext cx="11888787" cy="4548938"/>
          </a:xfrm>
        </p:spPr>
        <p:txBody>
          <a:bodyPr/>
          <a:lstStyle/>
          <a:p>
            <a:r>
              <a:rPr lang="en-US" dirty="0"/>
              <a:t>Look to modern DevOps &amp; Automation practices to streamline your application lifecycle. </a:t>
            </a:r>
          </a:p>
          <a:p>
            <a:pPr lvl="1"/>
            <a:r>
              <a:rPr lang="en-US" dirty="0"/>
              <a:t>Remember DevOps is a journey, find projects that can add value to the business and get better every day.</a:t>
            </a:r>
          </a:p>
          <a:p>
            <a:r>
              <a:rPr lang="en-US" dirty="0"/>
              <a:t>Optimize by</a:t>
            </a:r>
          </a:p>
          <a:p>
            <a:pPr marL="742950" lvl="1" indent="-514350">
              <a:buFont typeface="+mj-lt"/>
              <a:buAutoNum type="arabicPeriod"/>
            </a:pPr>
            <a:r>
              <a:rPr lang="en-US" dirty="0"/>
              <a:t>Analyze and understand what you are spending</a:t>
            </a:r>
          </a:p>
          <a:p>
            <a:pPr marL="742950" lvl="1" indent="-514350">
              <a:buFont typeface="+mj-lt"/>
              <a:buAutoNum type="arabicPeriod"/>
            </a:pPr>
            <a:r>
              <a:rPr lang="en-US" dirty="0"/>
              <a:t>Save by optimizing licensing and right-sizing</a:t>
            </a:r>
          </a:p>
          <a:p>
            <a:pPr marL="742950" lvl="1" indent="-514350">
              <a:buFont typeface="+mj-lt"/>
              <a:buAutoNum type="arabicPeriod"/>
            </a:pPr>
            <a:r>
              <a:rPr lang="en-US" dirty="0"/>
              <a:t>Reinvest savings into other projects to do more with your budget</a:t>
            </a:r>
          </a:p>
          <a:p>
            <a:pPr lvl="1"/>
            <a:endParaRPr lang="en-US" dirty="0"/>
          </a:p>
        </p:txBody>
      </p:sp>
    </p:spTree>
    <p:extLst>
      <p:ext uri="{BB962C8B-B14F-4D97-AF65-F5344CB8AC3E}">
        <p14:creationId xmlns:p14="http://schemas.microsoft.com/office/powerpoint/2010/main" val="2406301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0AE1807F-2B5A-4185-92D8-D4A249FCE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7997" y="4027268"/>
            <a:ext cx="3400116" cy="262294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773F8514-6F94-427D-8D0D-2727FF1CAA4F}"/>
              </a:ext>
            </a:extLst>
          </p:cNvPr>
          <p:cNvCxnSpPr/>
          <p:nvPr/>
        </p:nvCxnSpPr>
        <p:spPr>
          <a:xfrm>
            <a:off x="-54335" y="3497262"/>
            <a:ext cx="12636118" cy="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028" name="Picture 4" descr="See the source image">
            <a:extLst>
              <a:ext uri="{FF2B5EF4-FFF2-40B4-BE49-F238E27FC236}">
                <a16:creationId xmlns:a16="http://schemas.microsoft.com/office/drawing/2014/main" id="{C6A0D307-C083-434B-A20C-DAB856B61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98" b="38512"/>
          <a:stretch/>
        </p:blipFill>
        <p:spPr bwMode="auto">
          <a:xfrm>
            <a:off x="385529" y="734292"/>
            <a:ext cx="5232016" cy="16161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171AAB-3FE7-42EE-A5DF-152F6AF77FF5}"/>
              </a:ext>
            </a:extLst>
          </p:cNvPr>
          <p:cNvSpPr txBox="1"/>
          <p:nvPr/>
        </p:nvSpPr>
        <p:spPr>
          <a:xfrm>
            <a:off x="6218237" y="103689"/>
            <a:ext cx="6139638" cy="3359945"/>
          </a:xfrm>
          <a:prstGeom prst="rect">
            <a:avLst/>
          </a:prstGeom>
          <a:noFill/>
        </p:spPr>
        <p:txBody>
          <a:bodyPr wrap="square" rtlCol="0">
            <a:spAutoFit/>
          </a:bodyPr>
          <a:lstStyle/>
          <a:p>
            <a:pPr algn="ctr"/>
            <a:r>
              <a:rPr lang="en-US" sz="2448" dirty="0"/>
              <a:t>UserGroup.tv your source for </a:t>
            </a:r>
            <a:r>
              <a:rPr lang="en-US" sz="2448" b="1" dirty="0"/>
              <a:t>FREE</a:t>
            </a:r>
            <a:r>
              <a:rPr lang="en-US" sz="2448" dirty="0"/>
              <a:t> videos of technical community content online. </a:t>
            </a:r>
          </a:p>
          <a:p>
            <a:pPr algn="ctr"/>
            <a:endParaRPr lang="en-US" sz="2448" dirty="0"/>
          </a:p>
          <a:p>
            <a:pPr algn="ctr"/>
            <a:r>
              <a:rPr lang="en-US" sz="2448" dirty="0"/>
              <a:t>900+ hours of content donated by our local User Group speakers. </a:t>
            </a:r>
          </a:p>
          <a:p>
            <a:pPr algn="ctr"/>
            <a:endParaRPr lang="en-US" sz="2448" dirty="0"/>
          </a:p>
          <a:p>
            <a:pPr algn="ctr"/>
            <a:r>
              <a:rPr lang="en-US" sz="2448" dirty="0"/>
              <a:t>Check it out today @</a:t>
            </a:r>
          </a:p>
          <a:p>
            <a:pPr algn="ctr"/>
            <a:r>
              <a:rPr lang="en-US" sz="3672" dirty="0"/>
              <a:t>http://www.UserGroup.tv</a:t>
            </a:r>
            <a:endParaRPr lang="en-US" sz="2448" dirty="0"/>
          </a:p>
        </p:txBody>
      </p:sp>
      <p:sp>
        <p:nvSpPr>
          <p:cNvPr id="9" name="TextBox 8">
            <a:extLst>
              <a:ext uri="{FF2B5EF4-FFF2-40B4-BE49-F238E27FC236}">
                <a16:creationId xmlns:a16="http://schemas.microsoft.com/office/drawing/2014/main" id="{8B4C8878-01CF-4506-9DA9-872DF2765716}"/>
              </a:ext>
            </a:extLst>
          </p:cNvPr>
          <p:cNvSpPr txBox="1"/>
          <p:nvPr/>
        </p:nvSpPr>
        <p:spPr>
          <a:xfrm>
            <a:off x="124086" y="4027268"/>
            <a:ext cx="7694351" cy="2917658"/>
          </a:xfrm>
          <a:prstGeom prst="rect">
            <a:avLst/>
          </a:prstGeom>
          <a:noFill/>
        </p:spPr>
        <p:txBody>
          <a:bodyPr wrap="square" rtlCol="0">
            <a:spAutoFit/>
          </a:bodyPr>
          <a:lstStyle/>
          <a:p>
            <a:pPr algn="ctr"/>
            <a:r>
              <a:rPr lang="en-US" sz="2448" dirty="0"/>
              <a:t>Interested in attending other regional events?</a:t>
            </a:r>
          </a:p>
          <a:p>
            <a:pPr algn="ctr"/>
            <a:endParaRPr lang="en-US" sz="2448" dirty="0"/>
          </a:p>
          <a:p>
            <a:pPr algn="ctr"/>
            <a:r>
              <a:rPr lang="en-US" sz="2448" dirty="0"/>
              <a:t>Check out what is going on in the Texas, Oklahoma, Louisiana and Arkansas Region.</a:t>
            </a:r>
          </a:p>
          <a:p>
            <a:pPr algn="ctr"/>
            <a:endParaRPr lang="en-US" sz="2448" dirty="0"/>
          </a:p>
          <a:p>
            <a:pPr algn="ctr"/>
            <a:r>
              <a:rPr lang="en-US" sz="3672" dirty="0"/>
              <a:t>https://SouthCentralCommunity.com</a:t>
            </a:r>
          </a:p>
          <a:p>
            <a:pPr algn="ctr"/>
            <a:endParaRPr lang="en-US" sz="2448" dirty="0"/>
          </a:p>
        </p:txBody>
      </p:sp>
    </p:spTree>
    <p:extLst>
      <p:ext uri="{BB962C8B-B14F-4D97-AF65-F5344CB8AC3E}">
        <p14:creationId xmlns:p14="http://schemas.microsoft.com/office/powerpoint/2010/main" val="23826565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a:xfrm>
            <a:off x="274701" y="2125678"/>
            <a:ext cx="10896535" cy="1828786"/>
          </a:xfrm>
        </p:spPr>
        <p:txBody>
          <a:bodyPr/>
          <a:lstStyle/>
          <a:p>
            <a:r>
              <a:rPr lang="en-US" dirty="0"/>
              <a:t>Automating and Managing Costs in Azure</a:t>
            </a:r>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Tree>
    <p:custDataLst>
      <p:tags r:id="rId1"/>
    </p:custDataLst>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93F000-6ED7-4144-8626-FA11EEF60175}"/>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A8FC02A4-A0E0-4633-B364-E19A2E9994B8}"/>
              </a:ext>
            </a:extLst>
          </p:cNvPr>
          <p:cNvSpPr>
            <a:spLocks noGrp="1"/>
          </p:cNvSpPr>
          <p:nvPr>
            <p:ph type="body" sz="quarter" idx="10"/>
          </p:nvPr>
        </p:nvSpPr>
        <p:spPr>
          <a:xfrm>
            <a:off x="274702" y="1211287"/>
            <a:ext cx="11888787" cy="1902059"/>
          </a:xfrm>
        </p:spPr>
        <p:txBody>
          <a:bodyPr/>
          <a:lstStyle/>
          <a:p>
            <a:r>
              <a:rPr lang="en-US" dirty="0"/>
              <a:t>DevOps &amp; Automation</a:t>
            </a:r>
          </a:p>
          <a:p>
            <a:r>
              <a:rPr lang="en-US" dirty="0"/>
              <a:t>Cost Management</a:t>
            </a:r>
          </a:p>
          <a:p>
            <a:endParaRPr lang="en-US" dirty="0"/>
          </a:p>
        </p:txBody>
      </p:sp>
    </p:spTree>
    <p:extLst>
      <p:ext uri="{BB962C8B-B14F-4D97-AF65-F5344CB8AC3E}">
        <p14:creationId xmlns:p14="http://schemas.microsoft.com/office/powerpoint/2010/main" val="30588791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1CF7E-8314-4777-BF7B-1469EF15EF42}"/>
              </a:ext>
            </a:extLst>
          </p:cNvPr>
          <p:cNvSpPr>
            <a:spLocks noGrp="1"/>
          </p:cNvSpPr>
          <p:nvPr>
            <p:ph type="title"/>
          </p:nvPr>
        </p:nvSpPr>
        <p:spPr/>
        <p:txBody>
          <a:bodyPr/>
          <a:lstStyle/>
          <a:p>
            <a:r>
              <a:rPr lang="en-US" dirty="0"/>
              <a:t>Automation Tools</a:t>
            </a:r>
          </a:p>
        </p:txBody>
      </p:sp>
      <p:sp>
        <p:nvSpPr>
          <p:cNvPr id="3" name="Text Placeholder 2">
            <a:extLst>
              <a:ext uri="{FF2B5EF4-FFF2-40B4-BE49-F238E27FC236}">
                <a16:creationId xmlns:a16="http://schemas.microsoft.com/office/drawing/2014/main" id="{B2A560F8-1ADA-4C7C-932C-14D2EC1FCE6D}"/>
              </a:ext>
            </a:extLst>
          </p:cNvPr>
          <p:cNvSpPr>
            <a:spLocks noGrp="1"/>
          </p:cNvSpPr>
          <p:nvPr>
            <p:ph type="body" sz="quarter" idx="10"/>
          </p:nvPr>
        </p:nvSpPr>
        <p:spPr>
          <a:xfrm>
            <a:off x="274702" y="1211287"/>
            <a:ext cx="11888787" cy="2511457"/>
          </a:xfrm>
        </p:spPr>
        <p:txBody>
          <a:bodyPr/>
          <a:lstStyle/>
          <a:p>
            <a:r>
              <a:rPr lang="en-US" dirty="0"/>
              <a:t>Portal</a:t>
            </a:r>
          </a:p>
          <a:p>
            <a:r>
              <a:rPr lang="en-US" dirty="0"/>
              <a:t>PowerShell</a:t>
            </a:r>
          </a:p>
          <a:p>
            <a:r>
              <a:rPr lang="en-US" dirty="0"/>
              <a:t>Cross Platform CLI</a:t>
            </a:r>
          </a:p>
          <a:p>
            <a:r>
              <a:rPr lang="en-US" dirty="0"/>
              <a:t>ARM Templates</a:t>
            </a:r>
          </a:p>
        </p:txBody>
      </p:sp>
    </p:spTree>
    <p:extLst>
      <p:ext uri="{BB962C8B-B14F-4D97-AF65-F5344CB8AC3E}">
        <p14:creationId xmlns:p14="http://schemas.microsoft.com/office/powerpoint/2010/main" val="14883117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4365005" y="631320"/>
            <a:ext cx="3706473" cy="996368"/>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060">
              <a:lnSpc>
                <a:spcPts val="3060"/>
              </a:lnSpc>
              <a:defRPr/>
            </a:pPr>
            <a:r>
              <a:rPr lang="en-US" sz="1836" spc="306" dirty="0">
                <a:solidFill>
                  <a:srgbClr val="353535">
                    <a:lumMod val="65000"/>
                    <a:lumOff val="35000"/>
                  </a:srgbClr>
                </a:solidFill>
                <a:latin typeface="Segoe UI"/>
              </a:rPr>
              <a:t>WHAT IS DEVOPS?</a:t>
            </a:r>
          </a:p>
          <a:p>
            <a:pPr algn="ctr" defTabSz="932060">
              <a:lnSpc>
                <a:spcPts val="3060"/>
              </a:lnSpc>
              <a:defRPr/>
            </a:pPr>
            <a:endParaRPr lang="en-US" sz="2448" spc="306" dirty="0">
              <a:solidFill>
                <a:srgbClr val="635D59"/>
              </a:solidFill>
              <a:latin typeface="Segoe UI"/>
            </a:endParaRPr>
          </a:p>
        </p:txBody>
      </p:sp>
      <p:pic>
        <p:nvPicPr>
          <p:cNvPr id="7" name="Picture 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54183" y="1199612"/>
            <a:ext cx="5716239" cy="5716239"/>
          </a:xfrm>
          <a:prstGeom prst="rect">
            <a:avLst/>
          </a:prstGeom>
        </p:spPr>
      </p:pic>
      <p:grpSp>
        <p:nvGrpSpPr>
          <p:cNvPr id="9" name="Group 8"/>
          <p:cNvGrpSpPr/>
          <p:nvPr/>
        </p:nvGrpSpPr>
        <p:grpSpPr>
          <a:xfrm>
            <a:off x="2259830" y="4098451"/>
            <a:ext cx="2076114" cy="899742"/>
            <a:chOff x="2259794" y="4146834"/>
            <a:chExt cx="2036457" cy="882557"/>
          </a:xfrm>
          <a:solidFill>
            <a:schemeClr val="tx1">
              <a:lumMod val="50000"/>
              <a:lumOff val="50000"/>
            </a:schemeClr>
          </a:solidFill>
        </p:grpSpPr>
        <p:sp>
          <p:nvSpPr>
            <p:cNvPr id="39" name="Right Triangle 38"/>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39"/>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4">
                <a:defRPr/>
              </a:pPr>
              <a:r>
                <a:rPr lang="en-US" sz="1020" b="1" i="1" dirty="0">
                  <a:solidFill>
                    <a:srgbClr val="FBFBFB"/>
                  </a:solidFill>
                  <a:latin typeface="Bodoni MT"/>
                  <a:cs typeface="Bodoni Std Bold Italic"/>
                </a:rPr>
                <a:t>It’s Development and</a:t>
              </a:r>
              <a:br>
                <a:rPr lang="en-US" sz="1020" b="1" i="1" dirty="0">
                  <a:solidFill>
                    <a:srgbClr val="FBFBFB"/>
                  </a:solidFill>
                  <a:latin typeface="Bodoni MT"/>
                  <a:cs typeface="Bodoni Std Bold Italic"/>
                </a:rPr>
              </a:br>
              <a:r>
                <a:rPr lang="en-US" sz="1020" b="1" i="1" dirty="0">
                  <a:solidFill>
                    <a:srgbClr val="FBFBFB"/>
                  </a:solidFill>
                  <a:latin typeface="Bodoni MT"/>
                  <a:cs typeface="Bodoni Std Bold Italic"/>
                </a:rPr>
                <a:t>Operations collaboration</a:t>
              </a:r>
            </a:p>
          </p:txBody>
        </p:sp>
      </p:grpSp>
      <p:sp>
        <p:nvSpPr>
          <p:cNvPr id="42" name="Right Triangle 41"/>
          <p:cNvSpPr/>
          <p:nvPr/>
        </p:nvSpPr>
        <p:spPr bwMode="auto">
          <a:xfrm flipH="1" flipV="1">
            <a:off x="5920488" y="1887864"/>
            <a:ext cx="190004" cy="258399"/>
          </a:xfrm>
          <a:prstGeom prst="rtTriangle">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ounded Rectangle 42"/>
          <p:cNvSpPr/>
          <p:nvPr/>
        </p:nvSpPr>
        <p:spPr>
          <a:xfrm>
            <a:off x="5248560" y="1521523"/>
            <a:ext cx="1340654" cy="39188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4">
              <a:defRPr/>
            </a:pPr>
            <a:r>
              <a:rPr lang="en-US" sz="1020" b="1" i="1" dirty="0">
                <a:solidFill>
                  <a:srgbClr val="FBFBFB"/>
                </a:solidFill>
                <a:latin typeface="Bodoni MT"/>
                <a:cs typeface="Bodoni Std Bold Italic"/>
              </a:rPr>
              <a:t>It’s a job title</a:t>
            </a:r>
          </a:p>
        </p:txBody>
      </p:sp>
      <p:grpSp>
        <p:nvGrpSpPr>
          <p:cNvPr id="44" name="Group 43"/>
          <p:cNvGrpSpPr/>
          <p:nvPr/>
        </p:nvGrpSpPr>
        <p:grpSpPr>
          <a:xfrm>
            <a:off x="5863758" y="3478459"/>
            <a:ext cx="1534332" cy="699750"/>
            <a:chOff x="5229616" y="3272179"/>
            <a:chExt cx="1505024" cy="686386"/>
          </a:xfrm>
          <a:solidFill>
            <a:schemeClr val="tx1">
              <a:lumMod val="65000"/>
              <a:lumOff val="35000"/>
            </a:schemeClr>
          </a:solidFill>
        </p:grpSpPr>
        <p:sp>
          <p:nvSpPr>
            <p:cNvPr id="45" name="Right Triangle 44"/>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ounded Rectangle 45"/>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4">
                <a:defRPr/>
              </a:pPr>
              <a:r>
                <a:rPr lang="en-US" sz="1020" b="1" i="1" dirty="0">
                  <a:solidFill>
                    <a:srgbClr val="FBFBFB"/>
                  </a:solidFill>
                  <a:latin typeface="Bodoni MT"/>
                  <a:cs typeface="Bodoni Std Bold Italic"/>
                </a:rPr>
                <a:t>It’s automation</a:t>
              </a:r>
            </a:p>
          </p:txBody>
        </p:sp>
      </p:grpSp>
      <p:grpSp>
        <p:nvGrpSpPr>
          <p:cNvPr id="47" name="Group 46"/>
          <p:cNvGrpSpPr/>
          <p:nvPr/>
        </p:nvGrpSpPr>
        <p:grpSpPr>
          <a:xfrm>
            <a:off x="7780225" y="4072765"/>
            <a:ext cx="1759376" cy="902970"/>
            <a:chOff x="9432099" y="2218807"/>
            <a:chExt cx="1725768" cy="885723"/>
          </a:xfrm>
          <a:solidFill>
            <a:srgbClr val="7F7F7F"/>
          </a:solidFill>
        </p:grpSpPr>
        <p:sp>
          <p:nvSpPr>
            <p:cNvPr id="48" name="Right Triangle 47"/>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ounded Rectangle 48"/>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4">
                <a:defRPr/>
              </a:pPr>
              <a:r>
                <a:rPr lang="en-US" sz="1020" b="1" i="1" dirty="0">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1751245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Formula 1 Pit Stops 1950 &amp; Today">
            <a:hlinkClick r:id="" action="ppaction://media"/>
            <a:extLst>
              <a:ext uri="{FF2B5EF4-FFF2-40B4-BE49-F238E27FC236}">
                <a16:creationId xmlns:a16="http://schemas.microsoft.com/office/drawing/2014/main" id="{5B0FAE2A-BB2F-4101-B6AB-7DCAB7E6D141}"/>
              </a:ext>
            </a:extLst>
          </p:cNvPr>
          <p:cNvPicPr>
            <a:picLocks noRot="1" noChangeAspect="1"/>
          </p:cNvPicPr>
          <p:nvPr>
            <a:videoFile r:link="rId1"/>
          </p:nvPr>
        </p:nvPicPr>
        <p:blipFill>
          <a:blip r:embed="rId3"/>
          <a:stretch>
            <a:fillRect/>
          </a:stretch>
        </p:blipFill>
        <p:spPr>
          <a:xfrm>
            <a:off x="766292" y="194242"/>
            <a:ext cx="10903890" cy="6133439"/>
          </a:xfrm>
          <a:prstGeom prst="rect">
            <a:avLst/>
          </a:prstGeom>
        </p:spPr>
      </p:pic>
    </p:spTree>
    <p:extLst>
      <p:ext uri="{BB962C8B-B14F-4D97-AF65-F5344CB8AC3E}">
        <p14:creationId xmlns:p14="http://schemas.microsoft.com/office/powerpoint/2010/main" val="34700015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5796" y="964074"/>
            <a:ext cx="11563879" cy="288137"/>
          </a:xfrm>
        </p:spPr>
        <p:txBody>
          <a:bodyPr/>
          <a:lstStyle/>
          <a:p>
            <a:r>
              <a:rPr lang="en-US" sz="1836">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35796" y="1928396"/>
            <a:ext cx="5412179" cy="396336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21" tIns="777020" rIns="182828" bIns="146262" numCol="1" spcCol="0" rtlCol="0" fromWordArt="0" anchor="t" anchorCtr="0" forceAA="0" compatLnSpc="1">
              <a:prstTxWarp prst="textNoShape">
                <a:avLst/>
              </a:prstTxWarp>
              <a:noAutofit/>
            </a:bodyPr>
            <a:lstStyle/>
            <a:p>
              <a:pPr defTabSz="932509"/>
              <a:r>
                <a:rPr lang="en-US" sz="2800" dirty="0">
                  <a:solidFill>
                    <a:srgbClr val="000000"/>
                  </a:solidFill>
                  <a:latin typeface="Segoe UI"/>
                </a:rPr>
                <a:t>DevOps is the union of </a:t>
              </a:r>
              <a:r>
                <a:rPr lang="en-US" sz="2800" b="1" dirty="0">
                  <a:solidFill>
                    <a:srgbClr val="0078D7"/>
                  </a:solidFill>
                  <a:latin typeface="Segoe UI"/>
                </a:rPr>
                <a:t>people</a:t>
              </a:r>
              <a:r>
                <a:rPr lang="en-US" sz="2800" dirty="0">
                  <a:solidFill>
                    <a:srgbClr val="000000"/>
                  </a:solidFill>
                  <a:latin typeface="Segoe UI"/>
                </a:rPr>
                <a:t>, </a:t>
              </a:r>
              <a:r>
                <a:rPr lang="en-US" sz="2800" b="1" dirty="0">
                  <a:solidFill>
                    <a:srgbClr val="0078D7"/>
                  </a:solidFill>
                  <a:latin typeface="Segoe UI"/>
                </a:rPr>
                <a:t>process</a:t>
              </a:r>
              <a:r>
                <a:rPr lang="en-US" sz="2800" dirty="0">
                  <a:solidFill>
                    <a:srgbClr val="000000"/>
                  </a:solidFill>
                  <a:latin typeface="Segoe UI"/>
                </a:rPr>
                <a:t>, and </a:t>
              </a:r>
              <a:r>
                <a:rPr lang="en-US" sz="2800" b="1" dirty="0">
                  <a:solidFill>
                    <a:srgbClr val="0078D7"/>
                  </a:solidFill>
                  <a:latin typeface="Segoe UI"/>
                </a:rPr>
                <a:t>products</a:t>
              </a:r>
              <a:r>
                <a:rPr lang="en-US" sz="2800" dirty="0">
                  <a:solidFill>
                    <a:srgbClr val="000000"/>
                  </a:solidFill>
                  <a:latin typeface="Segoe UI"/>
                </a:rPr>
                <a:t> to enable continuous delivery of </a:t>
              </a:r>
              <a:r>
                <a:rPr lang="en-US" sz="2800" b="1" dirty="0">
                  <a:solidFill>
                    <a:srgbClr val="FF0000"/>
                  </a:solidFill>
                  <a:latin typeface="Segoe UI"/>
                </a:rPr>
                <a:t>value</a:t>
              </a:r>
              <a:r>
                <a:rPr lang="en-US" sz="2800" dirty="0">
                  <a:solidFill>
                    <a:srgbClr val="000000"/>
                  </a:solidFill>
                  <a:latin typeface="Segoe UI"/>
                </a:rPr>
                <a:t>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32509">
                <a:defRPr/>
              </a:pPr>
              <a:r>
                <a:rPr lang="en-US" sz="6398" kern="0" spc="-10">
                  <a:ln w="3175">
                    <a:noFill/>
                  </a:ln>
                  <a:solidFill>
                    <a:srgbClr val="0078D7"/>
                  </a:solidFill>
                  <a:latin typeface="Rockwell Extra Bold" panose="02060903040505020403" pitchFamily="18" charset="0"/>
                  <a:cs typeface="Segoe UI" pitchFamily="34" charset="0"/>
                </a:rPr>
                <a:t>“</a:t>
              </a:r>
              <a:endParaRPr lang="en-US" sz="6398"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87249" cy="1098648"/>
            </a:xfrm>
            <a:prstGeom prst="rect">
              <a:avLst/>
            </a:prstGeom>
          </p:spPr>
          <p:txBody>
            <a:bodyPr wrap="none">
              <a:spAutoFit/>
            </a:bodyPr>
            <a:lstStyle/>
            <a:p>
              <a:pPr defTabSz="932509">
                <a:defRPr/>
              </a:pPr>
              <a:r>
                <a:rPr lang="en-US" sz="6398" kern="0" spc="-10">
                  <a:ln w="3175">
                    <a:noFill/>
                  </a:ln>
                  <a:solidFill>
                    <a:srgbClr val="0078D7"/>
                  </a:solidFill>
                  <a:latin typeface="Rockwell Extra Bold" panose="02060903040505020403" pitchFamily="18" charset="0"/>
                  <a:cs typeface="Segoe UI" pitchFamily="34" charset="0"/>
                </a:rPr>
                <a:t>”</a:t>
              </a:r>
              <a:endParaRPr lang="en-US" sz="6398"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899242" y="1410398"/>
            <a:ext cx="4516691" cy="4533500"/>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302092" y="1157768"/>
            <a:ext cx="1294662" cy="1299480"/>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260492" y="2815542"/>
            <a:ext cx="1691288" cy="1853355"/>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3841">
                <a:lnSpc>
                  <a:spcPct val="90000"/>
                </a:lnSpc>
                <a:spcBef>
                  <a:spcPts val="784"/>
                </a:spcBef>
                <a:defRPr/>
              </a:pPr>
              <a:r>
                <a:rPr lang="en-US" sz="1836" spc="10">
                  <a:ln w="3175">
                    <a:noFill/>
                  </a:ln>
                  <a:solidFill>
                    <a:srgbClr val="0078D7"/>
                  </a:solidFill>
                  <a:latin typeface="Segoe UI"/>
                  <a:cs typeface="Segoe UI Semilight" panose="020B0402040204020203" pitchFamily="34" charset="0"/>
                </a:rPr>
                <a:t>Continuous</a:t>
              </a:r>
              <a:br>
                <a:rPr lang="en-US" sz="1836" spc="10">
                  <a:ln w="3175">
                    <a:noFill/>
                  </a:ln>
                  <a:solidFill>
                    <a:srgbClr val="0078D7"/>
                  </a:solidFill>
                  <a:latin typeface="Segoe UI"/>
                  <a:cs typeface="Segoe UI Semilight" panose="020B0402040204020203" pitchFamily="34" charset="0"/>
                </a:rPr>
              </a:br>
              <a:r>
                <a:rPr lang="en-US" sz="1836"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sz="1836"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sz="1836"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sz="1836"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sz="1836"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sz="1836"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519826" y="1017093"/>
            <a:ext cx="1294662" cy="1299480"/>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686248" y="1398048"/>
            <a:ext cx="1023246" cy="521303"/>
          </a:xfrm>
          <a:prstGeom prst="rect">
            <a:avLst/>
          </a:prstGeom>
          <a:noFill/>
        </p:spPr>
        <p:txBody>
          <a:bodyPr wrap="none" lIns="182854" tIns="146283" rIns="182854" bIns="146283" rtlCol="0">
            <a:spAutoFit/>
          </a:bodyPr>
          <a:lstStyle/>
          <a:p>
            <a:pPr defTabSz="932509">
              <a:lnSpc>
                <a:spcPct val="90000"/>
              </a:lnSpc>
              <a:spcAft>
                <a:spcPts val="600"/>
              </a:spcAft>
            </a:pPr>
            <a:r>
              <a:rPr lang="en-US" sz="1599">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797999" y="3047504"/>
            <a:ext cx="1294662" cy="1299480"/>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909544" y="3467280"/>
            <a:ext cx="1114801" cy="521303"/>
          </a:xfrm>
          <a:prstGeom prst="rect">
            <a:avLst/>
          </a:prstGeom>
          <a:noFill/>
        </p:spPr>
        <p:txBody>
          <a:bodyPr wrap="none" lIns="182854" tIns="146283" rIns="182854" bIns="146283" rtlCol="0">
            <a:spAutoFit/>
          </a:bodyPr>
          <a:lstStyle/>
          <a:p>
            <a:pPr defTabSz="932509">
              <a:lnSpc>
                <a:spcPct val="90000"/>
              </a:lnSpc>
              <a:spcAft>
                <a:spcPts val="600"/>
              </a:spcAft>
            </a:pPr>
            <a:r>
              <a:rPr lang="en-US" sz="1599">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621214" y="4921306"/>
            <a:ext cx="1294662" cy="1299480"/>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686248" y="5115243"/>
            <a:ext cx="1185837" cy="973063"/>
          </a:xfrm>
          <a:prstGeom prst="rect">
            <a:avLst/>
          </a:prstGeom>
          <a:noFill/>
        </p:spPr>
        <p:txBody>
          <a:bodyPr wrap="square" lIns="182854" tIns="146283" rIns="182854" bIns="146283" rtlCol="0">
            <a:spAutoFit/>
          </a:bodyPr>
          <a:lstStyle/>
          <a:p>
            <a:pPr algn="ctr" defTabSz="932509">
              <a:lnSpc>
                <a:spcPct val="90000"/>
              </a:lnSpc>
              <a:spcAft>
                <a:spcPts val="600"/>
              </a:spcAft>
            </a:pPr>
            <a:r>
              <a:rPr lang="en-US" sz="1599">
                <a:solidFill>
                  <a:srgbClr val="0078D7"/>
                </a:solidFill>
                <a:latin typeface="Segoe UI"/>
                <a:ea typeface="Segoe UI" pitchFamily="34" charset="0"/>
                <a:cs typeface="Segoe UI" pitchFamily="34" charset="0"/>
              </a:rPr>
              <a:t>Monitor </a:t>
            </a:r>
            <a:br>
              <a:rPr lang="en-US" sz="1599">
                <a:solidFill>
                  <a:srgbClr val="0078D7"/>
                </a:solidFill>
                <a:latin typeface="Segoe UI"/>
                <a:ea typeface="Segoe UI" pitchFamily="34" charset="0"/>
                <a:cs typeface="Segoe UI" pitchFamily="34" charset="0"/>
              </a:rPr>
            </a:br>
            <a:r>
              <a:rPr lang="en-US" sz="1599">
                <a:solidFill>
                  <a:srgbClr val="0078D7"/>
                </a:solidFill>
                <a:latin typeface="Segoe UI"/>
                <a:ea typeface="Segoe UI" pitchFamily="34" charset="0"/>
                <a:cs typeface="Segoe UI" pitchFamily="34" charset="0"/>
              </a:rPr>
              <a:t>&amp; </a:t>
            </a:r>
            <a:br>
              <a:rPr lang="en-US" sz="1599">
                <a:solidFill>
                  <a:srgbClr val="0078D7"/>
                </a:solidFill>
                <a:latin typeface="Segoe UI"/>
                <a:ea typeface="Segoe UI" pitchFamily="34" charset="0"/>
                <a:cs typeface="Segoe UI" pitchFamily="34" charset="0"/>
              </a:rPr>
            </a:br>
            <a:r>
              <a:rPr lang="en-US" sz="1599">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303855" y="4945565"/>
            <a:ext cx="1294662" cy="1299480"/>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356505" y="5115241"/>
            <a:ext cx="1185837" cy="973063"/>
          </a:xfrm>
          <a:prstGeom prst="rect">
            <a:avLst/>
          </a:prstGeom>
          <a:noFill/>
        </p:spPr>
        <p:txBody>
          <a:bodyPr wrap="square" lIns="182854" tIns="146283" rIns="182854" bIns="146283" rtlCol="0">
            <a:spAutoFit/>
          </a:bodyPr>
          <a:lstStyle/>
          <a:p>
            <a:pPr algn="ctr" defTabSz="932509">
              <a:lnSpc>
                <a:spcPct val="90000"/>
              </a:lnSpc>
              <a:spcAft>
                <a:spcPts val="600"/>
              </a:spcAft>
            </a:pPr>
            <a:r>
              <a:rPr lang="en-US" sz="1599">
                <a:solidFill>
                  <a:srgbClr val="0078D7"/>
                </a:solidFill>
                <a:latin typeface="Segoe UI"/>
                <a:ea typeface="Segoe UI" pitchFamily="34" charset="0"/>
                <a:cs typeface="Segoe UI" pitchFamily="34" charset="0"/>
              </a:rPr>
              <a:t>Plan </a:t>
            </a:r>
            <a:br>
              <a:rPr lang="en-US" sz="1599">
                <a:solidFill>
                  <a:srgbClr val="0078D7"/>
                </a:solidFill>
                <a:latin typeface="Segoe UI"/>
                <a:ea typeface="Segoe UI" pitchFamily="34" charset="0"/>
                <a:cs typeface="Segoe UI" pitchFamily="34" charset="0"/>
              </a:rPr>
            </a:br>
            <a:r>
              <a:rPr lang="en-US" sz="1599">
                <a:solidFill>
                  <a:srgbClr val="0078D7"/>
                </a:solidFill>
                <a:latin typeface="Segoe UI"/>
                <a:ea typeface="Segoe UI" pitchFamily="34" charset="0"/>
                <a:cs typeface="Segoe UI" pitchFamily="34" charset="0"/>
              </a:rPr>
              <a:t>&amp; </a:t>
            </a:r>
            <a:br>
              <a:rPr lang="en-US" sz="1599">
                <a:solidFill>
                  <a:srgbClr val="0078D7"/>
                </a:solidFill>
                <a:latin typeface="Segoe UI"/>
                <a:ea typeface="Segoe UI" pitchFamily="34" charset="0"/>
                <a:cs typeface="Segoe UI" pitchFamily="34" charset="0"/>
              </a:rPr>
            </a:br>
            <a:r>
              <a:rPr lang="en-US" sz="1599">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127072" y="3074660"/>
            <a:ext cx="1294662" cy="1299480"/>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190681" y="3465538"/>
            <a:ext cx="1185837" cy="516992"/>
          </a:xfrm>
          <a:prstGeom prst="rect">
            <a:avLst/>
          </a:prstGeom>
          <a:noFill/>
        </p:spPr>
        <p:txBody>
          <a:bodyPr wrap="square" lIns="182854" tIns="146283" rIns="182854" bIns="146283" rtlCol="0">
            <a:spAutoFit/>
          </a:bodyPr>
          <a:lstStyle/>
          <a:p>
            <a:pPr algn="ctr" defTabSz="932509">
              <a:lnSpc>
                <a:spcPct val="90000"/>
              </a:lnSpc>
              <a:spcAft>
                <a:spcPts val="600"/>
              </a:spcAft>
            </a:pPr>
            <a:r>
              <a:rPr lang="en-US" sz="1599">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8b739bf90ebceb7315ecf1815fcf3fb2&quot;,&quot;LanguageCode&quot;:&quot;en-US&quot;,&quot;SlideGuids&quot;:[&quot;d443dbb0-31ee-45e5-b854-9a0120975470&quot;,&quot;514ac434-2691-4a1f-9e2a-122253ca6586&quot;,&quot;2d000675-0d76-4608-8f2f-86f021118843&quot;,&quot;c5292a84-6266-4bea-93bb-5b29976c2624&quot;,&quot;57b73bbe-f17c-459a-9a3d-1b4025a491b5&quot;,&quot;d92b781c-9f91-40bb-9415-bcb30a1713a5&quot;,&quot;46f69316-44bc-4104-b788-69ea16389d24&quot;,&quot;2d9ca3a7-3292-42e1-8247-1b91298ebc24&quot;,&quot;6b2c4eee-0d2c-4bb8-9a9e-0150a84b329c&quot;,&quot;179fc70f-92b2-421e-8c8d-ae5349ccc747&quot;,&quot;126327db-ff59-454e-9359-0b79ed0d726d&quot;,&quot;e805c042-3d1b-498b-afc5-e1f9261a8b3f&quot;,&quot;04fbe815-deb4-4057-9236-fccb0d9b98fc&quot;,&quot;783bb042-e7ee-49b8-8971-d7105c1bc713&quot;,&quot;35bca098-255b-446b-b17e-d64309dbcaac&quot;,&quot;e727dfb4-8c47-430b-bce5-4a200c92a7a4&quot;,&quot;587cc8e7-d72c-4f75-a30f-6c2076977523&quot;,&quot;d17e5382-8eaa-402b-b659-36261d902655&quot;,&quot;e904dab4-3700-4369-8929-8f0f33ca8e6e&quot;,&quot;10a17804-a677-459f-9abe-dba084b01732&quot;,&quot;9b8a4e3e-2ba3-4f4a-ad8a-5d02b4f01232&quot;,&quot;91b4b5dd-5a75-4a7f-b0da-c45fcc9d6ae0&quot;,&quot;1aeb1e85-0d0f-41f1-b136-6adb44f2e68b&quot;,&quot;9adcc4b8-d846-4b35-ab9b-af133e77aec3&quot;,&quot;bd276724-c5c1-4f33-9c81-e5ec7ae5ecb1&quot;],&quot;TimeStamp&quot;:&quot;2018-10-13T12:49:47.3705688-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43dbb0-31ee-45e5-b854-9a0120975470&quot;,&quot;TimeStamp&quot;:&quot;2018-08-10T09:19:06.4986277-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5292a84-6266-4bea-93bb-5b29976c2624&quot;,&quot;TimeStamp&quot;:&quot;2018-08-10T09:19:06.5126165-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000675-0d76-4608-8f2f-86f021118843&quot;,&quot;TimeStamp&quot;:&quot;2018-08-10T09:19:06.5116207-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6724-c5c1-4f33-9c81-e5ec7ae5ecb1&quot;,&quot;TimeStamp&quot;:&quot;2018-08-10T09:19:06.5256561-05:00&quot;}"/>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EED2195D-7D4D-40A6-B00F-6234A162E793}"/>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4009E"/>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3CFC6743-B7EC-42D1-BCB7-9BBBD7994D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1501</Words>
  <Application>Microsoft Office PowerPoint</Application>
  <PresentationFormat>Custom</PresentationFormat>
  <Paragraphs>226</Paragraphs>
  <Slides>26</Slides>
  <Notes>21</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26</vt:i4>
      </vt:variant>
    </vt:vector>
  </HeadingPairs>
  <TitlesOfParts>
    <vt:vector size="39" baseType="lpstr">
      <vt:lpstr>Arial</vt:lpstr>
      <vt:lpstr>Bodoni MT</vt:lpstr>
      <vt:lpstr>Calibri</vt:lpstr>
      <vt:lpstr>Consolas</vt:lpstr>
      <vt:lpstr>Rockwell Extra Bold</vt:lpstr>
      <vt:lpstr>Segoe UI</vt:lpstr>
      <vt:lpstr>Segoe UI Light</vt:lpstr>
      <vt:lpstr>Segoe UI Semibold</vt:lpstr>
      <vt:lpstr>Segoe UI Semilight</vt:lpstr>
      <vt:lpstr>Wingdings</vt:lpstr>
      <vt:lpstr>WHITE TEMPLATE</vt:lpstr>
      <vt:lpstr>LIGHT GRAY TEMPLATE</vt:lpstr>
      <vt:lpstr>DARK GRAY TEMPLATE</vt:lpstr>
      <vt:lpstr>Enabling Executive UC&amp;C </vt:lpstr>
      <vt:lpstr>About Me</vt:lpstr>
      <vt:lpstr>PowerPoint Presentation</vt:lpstr>
      <vt:lpstr>Automating and Managing Costs in Azure</vt:lpstr>
      <vt:lpstr>Agenda</vt:lpstr>
      <vt:lpstr>Automation Tools</vt:lpstr>
      <vt:lpstr>PowerPoint Presentation</vt:lpstr>
      <vt:lpstr>PowerPoint Presentation</vt:lpstr>
      <vt:lpstr>What is DevOps?</vt:lpstr>
      <vt:lpstr>How Microsoft can help</vt:lpstr>
      <vt:lpstr>What technologies do I need to support DevOps?</vt:lpstr>
      <vt:lpstr>Introducing Azure DevOps</vt:lpstr>
      <vt:lpstr>Azure DevOps: Choose what you love</vt:lpstr>
      <vt:lpstr>Demo</vt:lpstr>
      <vt:lpstr>Today’s you are faced with a complex cloud environment</vt:lpstr>
      <vt:lpstr>Complexity leads to several problems</vt:lpstr>
      <vt:lpstr>Ways to optimize</vt:lpstr>
      <vt:lpstr>Analyze </vt:lpstr>
      <vt:lpstr>Demo</vt:lpstr>
      <vt:lpstr>Save </vt:lpstr>
      <vt:lpstr>Reserved Instance</vt:lpstr>
      <vt:lpstr>Azure Hybrid Benefit</vt:lpstr>
      <vt:lpstr>Azure Advisor provides free and personalized right sizing recommendations </vt:lpstr>
      <vt:lpstr>Reinvest</vt:lpstr>
      <vt:lpstr>Call to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2018-08-10T14:15:27Z</dcterms:created>
  <dcterms:modified xsi:type="dcterms:W3CDTF">2018-11-07T17:43:05Z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sweisfel@microsoft.com</vt:lpwstr>
  </property>
  <property fmtid="{D5CDD505-2E9C-101B-9397-08002B2CF9AE}" pid="5" name="MSIP_Label_f42aa342-8706-4288-bd11-ebb85995028c_SetDate">
    <vt:lpwstr>2018-08-10T14:17:29.0410106Z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